
<file path=[Content_Types].xml><?xml version="1.0" encoding="utf-8"?>
<Types xmlns="http://schemas.openxmlformats.org/package/2006/content-types">
  <Default Extension="avi" ContentType="video/x-msvideo"/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notesSlides/notesSlide6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7.xml" ContentType="application/vnd.openxmlformats-officedocument.presentationml.notesSlide+xml"/>
  <Override PartName="/ppt/tags/tag14.xml" ContentType="application/vnd.openxmlformats-officedocument.presentationml.tags+xml"/>
  <Override PartName="/ppt/notesSlides/notesSlide8.xml" ContentType="application/vnd.openxmlformats-officedocument.presentationml.notesSlide+xml"/>
  <Override PartName="/ppt/tags/tag15.xml" ContentType="application/vnd.openxmlformats-officedocument.presentationml.tags+xml"/>
  <Override PartName="/ppt/notesSlides/notesSlide9.xml" ContentType="application/vnd.openxmlformats-officedocument.presentationml.notesSlide+xml"/>
  <Override PartName="/ppt/tags/tag16.xml" ContentType="application/vnd.openxmlformats-officedocument.presentationml.tags+xml"/>
  <Override PartName="/ppt/notesSlides/notesSlide10.xml" ContentType="application/vnd.openxmlformats-officedocument.presentationml.notesSlide+xml"/>
  <Override PartName="/ppt/tags/tag17.xml" ContentType="application/vnd.openxmlformats-officedocument.presentationml.tags+xml"/>
  <Override PartName="/ppt/notesSlides/notesSlide11.xml" ContentType="application/vnd.openxmlformats-officedocument.presentationml.notesSlide+xml"/>
  <Override PartName="/ppt/tags/tag18.xml" ContentType="application/vnd.openxmlformats-officedocument.presentationml.tags+xml"/>
  <Override PartName="/ppt/notesSlides/notesSlide12.xml" ContentType="application/vnd.openxmlformats-officedocument.presentationml.notesSlide+xml"/>
  <Override PartName="/ppt/tags/tag19.xml" ContentType="application/vnd.openxmlformats-officedocument.presentationml.tags+xml"/>
  <Override PartName="/ppt/notesSlides/notesSlide13.xml" ContentType="application/vnd.openxmlformats-officedocument.presentationml.notesSlide+xml"/>
  <Override PartName="/ppt/tags/tag20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21.xml" ContentType="application/vnd.openxmlformats-officedocument.presentationml.tags+xml"/>
  <Override PartName="/ppt/notesSlides/notesSlide16.xml" ContentType="application/vnd.openxmlformats-officedocument.presentationml.notesSlide+xml"/>
  <Override PartName="/ppt/tags/tag22.xml" ContentType="application/vnd.openxmlformats-officedocument.presentationml.tags+xml"/>
  <Override PartName="/ppt/notesSlides/notesSlide17.xml" ContentType="application/vnd.openxmlformats-officedocument.presentationml.notesSlide+xml"/>
  <Override PartName="/ppt/tags/tag23.xml" ContentType="application/vnd.openxmlformats-officedocument.presentationml.tags+xml"/>
  <Override PartName="/ppt/notesSlides/notesSlide18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19.xml" ContentType="application/vnd.openxmlformats-officedocument.presentationml.notesSlide+xml"/>
  <Override PartName="/ppt/tags/tag26.xml" ContentType="application/vnd.openxmlformats-officedocument.presentationml.tags+xml"/>
  <Override PartName="/ppt/notesSlides/notesSlide20.xml" ContentType="application/vnd.openxmlformats-officedocument.presentationml.notesSlide+xml"/>
  <Override PartName="/ppt/tags/tag27.xml" ContentType="application/vnd.openxmlformats-officedocument.presentationml.tags+xml"/>
  <Override PartName="/ppt/notesSlides/notesSlide21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22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9" r:id="rId2"/>
    <p:sldId id="263" r:id="rId3"/>
    <p:sldId id="260" r:id="rId4"/>
    <p:sldId id="261" r:id="rId5"/>
    <p:sldId id="262" r:id="rId6"/>
    <p:sldId id="324" r:id="rId7"/>
    <p:sldId id="264" r:id="rId8"/>
    <p:sldId id="256" r:id="rId9"/>
    <p:sldId id="313" r:id="rId10"/>
    <p:sldId id="299" r:id="rId11"/>
    <p:sldId id="273" r:id="rId12"/>
    <p:sldId id="276" r:id="rId13"/>
    <p:sldId id="277" r:id="rId14"/>
    <p:sldId id="281" r:id="rId15"/>
    <p:sldId id="282" r:id="rId16"/>
    <p:sldId id="283" r:id="rId17"/>
    <p:sldId id="284" r:id="rId18"/>
    <p:sldId id="321" r:id="rId19"/>
    <p:sldId id="269" r:id="rId20"/>
    <p:sldId id="270" r:id="rId21"/>
    <p:sldId id="271" r:id="rId22"/>
    <p:sldId id="272" r:id="rId23"/>
    <p:sldId id="305" r:id="rId24"/>
    <p:sldId id="337" r:id="rId25"/>
    <p:sldId id="318" r:id="rId26"/>
    <p:sldId id="288" r:id="rId27"/>
    <p:sldId id="289" r:id="rId28"/>
    <p:sldId id="308" r:id="rId29"/>
    <p:sldId id="297" r:id="rId30"/>
    <p:sldId id="291" r:id="rId31"/>
    <p:sldId id="292" r:id="rId32"/>
    <p:sldId id="293" r:id="rId33"/>
    <p:sldId id="279" r:id="rId34"/>
    <p:sldId id="294" r:id="rId35"/>
    <p:sldId id="266" r:id="rId36"/>
    <p:sldId id="334" r:id="rId37"/>
    <p:sldId id="329" r:id="rId38"/>
    <p:sldId id="330" r:id="rId39"/>
  </p:sldIdLst>
  <p:sldSz cx="9144000" cy="6858000" type="screen4x3"/>
  <p:notesSz cx="6858000" cy="9144000"/>
  <p:defaultTextStyle>
    <a:defPPr>
      <a:defRPr lang="zh-CN"/>
    </a:defPPr>
    <a:lvl1pPr marL="0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1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42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13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83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53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24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95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66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F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 autoAdjust="0"/>
    <p:restoredTop sz="94343" autoAdjust="0"/>
  </p:normalViewPr>
  <p:slideViewPr>
    <p:cSldViewPr>
      <p:cViewPr varScale="1">
        <p:scale>
          <a:sx n="81" d="100"/>
          <a:sy n="81" d="100"/>
        </p:scale>
        <p:origin x="1450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audio1.wav>
</file>

<file path=ppt/media/hdphoto1.png>
</file>

<file path=ppt/media/image1.png>
</file>

<file path=ppt/media/image10.jpeg>
</file>

<file path=ppt/media/image11.jpeg>
</file>

<file path=ppt/media/image12.jpeg>
</file>

<file path=ppt/media/image13.gif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GIF>
</file>

<file path=ppt/media/image23.png>
</file>

<file path=ppt/media/image24.jpeg>
</file>

<file path=ppt/media/image25.jpeg>
</file>

<file path=ppt/media/image26.GIF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pn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jpeg>
</file>

<file path=ppt/media/image52.png>
</file>

<file path=ppt/media/image53.png>
</file>

<file path=ppt/media/image54.jpeg>
</file>

<file path=ppt/media/image55.jpeg>
</file>

<file path=ppt/media/image56.png>
</file>

<file path=ppt/media/image57.pn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png>
</file>

<file path=ppt/media/image68.jpeg>
</file>

<file path=ppt/media/image69.png>
</file>

<file path=ppt/media/image7.jpeg>
</file>

<file path=ppt/media/image70.jpeg>
</file>

<file path=ppt/media/image71.jpeg>
</file>

<file path=ppt/media/image72.jpeg>
</file>

<file path=ppt/media/image73.jpeg>
</file>

<file path=ppt/media/image74.gif>
</file>

<file path=ppt/media/image75.png>
</file>

<file path=ppt/media/image76.pn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85.png>
</file>

<file path=ppt/media/image86.jpeg>
</file>

<file path=ppt/media/image87.jpeg>
</file>

<file path=ppt/media/image88.jpeg>
</file>

<file path=ppt/media/image89.jpeg>
</file>

<file path=ppt/media/image9.jpeg>
</file>

<file path=ppt/media/image90.jpeg>
</file>

<file path=ppt/media/image91.jpeg>
</file>

<file path=ppt/media/media1.avi>
</file>

<file path=ppt/media/media2.wav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FC26F-BD7E-4A62-A984-37327CC74F5A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1F5AC5-C27F-4624-8342-8AD147D4E9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110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1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42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13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83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53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24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95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66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7AF81A-5A48-44B6-BFB3-5A2D3370088C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B7765DB3-923B-409F-A1E0-31EC85C7BDF6}" type="slidenum">
              <a:rPr lang="en-US" altLang="zh-CN"/>
              <a:t>25</a:t>
            </a:fld>
            <a:endParaRPr lang="en-US" altLang="zh-CN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B7765DB3-923B-409F-A1E0-31EC85C7BDF6}" type="slidenum">
              <a:rPr lang="en-US" altLang="zh-CN"/>
              <a:t>9</a:t>
            </a:fld>
            <a:endParaRPr lang="en-US" altLang="zh-CN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1B6DDC-734F-451D-995A-C4AD6D19741A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7AF81A-5A48-44B6-BFB3-5A2D3370088C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/>
              <a:t>14</a:t>
            </a:fld>
            <a:endParaRPr lang="zh-CN" altLang="en-US" sz="1200" dirty="0"/>
          </a:p>
        </p:txBody>
      </p:sp>
      <p:sp>
        <p:nvSpPr>
          <p:cNvPr id="12290" name="Rectangle 7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indent="0" algn="r"/>
            <a:fld id="{9A0DB2DC-4C9A-4742-B13C-FB6460FD3503}" type="slidenum">
              <a:rPr lang="en-US" altLang="zh-CN" sz="1200" dirty="0">
                <a:latin typeface="Arial" panose="020B0604020202020204" pitchFamily="34" charset="0"/>
              </a:rPr>
              <a:t>14</a:t>
            </a:fld>
            <a:endParaRPr lang="en-US" altLang="zh-CN" sz="1200" dirty="0">
              <a:latin typeface="Arial" panose="020B0604020202020204" pitchFamily="34" charset="0"/>
            </a:endParaRPr>
          </a:p>
        </p:txBody>
      </p:sp>
      <p:sp>
        <p:nvSpPr>
          <p:cNvPr id="1229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12292" name="Rectangle 3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lstStyle/>
          <a:p>
            <a:pPr lvl="0" defTabSz="914400">
              <a:spcBef>
                <a:spcPct val="0"/>
              </a:spcBef>
            </a:pPr>
            <a:endParaRPr lang="zh-CN" altLang="zh-CN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7AF81A-5A48-44B6-BFB3-5A2D3370088C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B7765DB3-923B-409F-A1E0-31EC85C7BDF6}" type="slidenum">
              <a:rPr lang="en-US" altLang="zh-CN"/>
              <a:t>18</a:t>
            </a:fld>
            <a:endParaRPr lang="en-US" altLang="zh-CN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232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34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1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6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274646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2860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4" y="4406908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4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7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4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1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68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5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19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3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1" y="1600207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7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1" indent="0">
              <a:buNone/>
              <a:defRPr sz="2000" b="1"/>
            </a:lvl2pPr>
            <a:lvl3pPr marL="914342" indent="0">
              <a:buNone/>
              <a:defRPr sz="1800" b="1"/>
            </a:lvl3pPr>
            <a:lvl4pPr marL="1371513" indent="0">
              <a:buNone/>
              <a:defRPr sz="1600" b="1"/>
            </a:lvl4pPr>
            <a:lvl5pPr marL="1828683" indent="0">
              <a:buNone/>
              <a:defRPr sz="1600" b="1"/>
            </a:lvl5pPr>
            <a:lvl6pPr marL="2285853" indent="0">
              <a:buNone/>
              <a:defRPr sz="1600" b="1"/>
            </a:lvl6pPr>
            <a:lvl7pPr marL="2743024" indent="0">
              <a:buNone/>
              <a:defRPr sz="1600" b="1"/>
            </a:lvl7pPr>
            <a:lvl8pPr marL="3200195" indent="0">
              <a:buNone/>
              <a:defRPr sz="1600" b="1"/>
            </a:lvl8pPr>
            <a:lvl9pPr marL="3657366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6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1" indent="0">
              <a:buNone/>
              <a:defRPr sz="2000" b="1"/>
            </a:lvl2pPr>
            <a:lvl3pPr marL="914342" indent="0">
              <a:buNone/>
              <a:defRPr sz="1800" b="1"/>
            </a:lvl3pPr>
            <a:lvl4pPr marL="1371513" indent="0">
              <a:buNone/>
              <a:defRPr sz="1600" b="1"/>
            </a:lvl4pPr>
            <a:lvl5pPr marL="1828683" indent="0">
              <a:buNone/>
              <a:defRPr sz="1600" b="1"/>
            </a:lvl5pPr>
            <a:lvl6pPr marL="2285853" indent="0">
              <a:buNone/>
              <a:defRPr sz="1600" b="1"/>
            </a:lvl6pPr>
            <a:lvl7pPr marL="2743024" indent="0">
              <a:buNone/>
              <a:defRPr sz="1600" b="1"/>
            </a:lvl7pPr>
            <a:lvl8pPr marL="3200195" indent="0">
              <a:buNone/>
              <a:defRPr sz="1600" b="1"/>
            </a:lvl8pPr>
            <a:lvl9pPr marL="3657366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9" y="2174876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9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3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71" indent="0">
              <a:buNone/>
              <a:defRPr sz="1200"/>
            </a:lvl2pPr>
            <a:lvl3pPr marL="914342" indent="0">
              <a:buNone/>
              <a:defRPr sz="1000"/>
            </a:lvl3pPr>
            <a:lvl4pPr marL="1371513" indent="0">
              <a:buNone/>
              <a:defRPr sz="900"/>
            </a:lvl4pPr>
            <a:lvl5pPr marL="1828683" indent="0">
              <a:buNone/>
              <a:defRPr sz="900"/>
            </a:lvl5pPr>
            <a:lvl6pPr marL="2285853" indent="0">
              <a:buNone/>
              <a:defRPr sz="900"/>
            </a:lvl6pPr>
            <a:lvl7pPr marL="2743024" indent="0">
              <a:buNone/>
              <a:defRPr sz="900"/>
            </a:lvl7pPr>
            <a:lvl8pPr marL="3200195" indent="0">
              <a:buNone/>
              <a:defRPr sz="900"/>
            </a:lvl8pPr>
            <a:lvl9pPr marL="3657366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6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71" indent="0">
              <a:buNone/>
              <a:defRPr sz="2800"/>
            </a:lvl2pPr>
            <a:lvl3pPr marL="914342" indent="0">
              <a:buNone/>
              <a:defRPr sz="2400"/>
            </a:lvl3pPr>
            <a:lvl4pPr marL="1371513" indent="0">
              <a:buNone/>
              <a:defRPr sz="2000"/>
            </a:lvl4pPr>
            <a:lvl5pPr marL="1828683" indent="0">
              <a:buNone/>
              <a:defRPr sz="2000"/>
            </a:lvl5pPr>
            <a:lvl6pPr marL="2285853" indent="0">
              <a:buNone/>
              <a:defRPr sz="2000"/>
            </a:lvl6pPr>
            <a:lvl7pPr marL="2743024" indent="0">
              <a:buNone/>
              <a:defRPr sz="2000"/>
            </a:lvl7pPr>
            <a:lvl8pPr marL="3200195" indent="0">
              <a:buNone/>
              <a:defRPr sz="2000"/>
            </a:lvl8pPr>
            <a:lvl9pPr marL="3657366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71" indent="0">
              <a:buNone/>
              <a:defRPr sz="1200"/>
            </a:lvl2pPr>
            <a:lvl3pPr marL="914342" indent="0">
              <a:buNone/>
              <a:defRPr sz="1000"/>
            </a:lvl3pPr>
            <a:lvl4pPr marL="1371513" indent="0">
              <a:buNone/>
              <a:defRPr sz="900"/>
            </a:lvl4pPr>
            <a:lvl5pPr marL="1828683" indent="0">
              <a:buNone/>
              <a:defRPr sz="900"/>
            </a:lvl5pPr>
            <a:lvl6pPr marL="2285853" indent="0">
              <a:buNone/>
              <a:defRPr sz="900"/>
            </a:lvl6pPr>
            <a:lvl7pPr marL="2743024" indent="0">
              <a:buNone/>
              <a:defRPr sz="900"/>
            </a:lvl7pPr>
            <a:lvl8pPr marL="3200195" indent="0">
              <a:buNone/>
              <a:defRPr sz="900"/>
            </a:lvl8pPr>
            <a:lvl9pPr marL="3657366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23" tIns="45712" rIns="91423" bIns="45712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7"/>
            <a:ext cx="8229600" cy="4525963"/>
          </a:xfrm>
          <a:prstGeom prst="rect">
            <a:avLst/>
          </a:prstGeom>
        </p:spPr>
        <p:txBody>
          <a:bodyPr vert="horz" lIns="91423" tIns="45712" rIns="91423" bIns="45712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8"/>
            <a:ext cx="2133600" cy="365125"/>
          </a:xfrm>
          <a:prstGeom prst="rect">
            <a:avLst/>
          </a:prstGeom>
        </p:spPr>
        <p:txBody>
          <a:bodyPr vert="horz" lIns="91423" tIns="45712" rIns="91423" bIns="45712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8"/>
            <a:ext cx="2895600" cy="365125"/>
          </a:xfrm>
          <a:prstGeom prst="rect">
            <a:avLst/>
          </a:prstGeom>
        </p:spPr>
        <p:txBody>
          <a:bodyPr vert="horz" lIns="91423" tIns="45712" rIns="91423" bIns="45712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8"/>
            <a:ext cx="2133600" cy="365125"/>
          </a:xfrm>
          <a:prstGeom prst="rect">
            <a:avLst/>
          </a:prstGeom>
        </p:spPr>
        <p:txBody>
          <a:bodyPr vert="horz" lIns="91423" tIns="45712" rIns="91423" bIns="45712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342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8" indent="-342878" algn="l" defTabSz="914342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03" indent="-285732" algn="l" defTabSz="914342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27" indent="-228585" algn="l" defTabSz="91434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98" indent="-228585" algn="l" defTabSz="914342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68" indent="-228585" algn="l" defTabSz="914342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39" indent="-228585" algn="l" defTabSz="9143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10" indent="-228585" algn="l" defTabSz="9143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81" indent="-228585" algn="l" defTabSz="9143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51" indent="-228585" algn="l" defTabSz="9143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1" algn="l" defTabSz="9143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42" algn="l" defTabSz="9143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3" algn="l" defTabSz="9143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83" algn="l" defTabSz="9143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53" algn="l" defTabSz="9143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24" algn="l" defTabSz="9143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95" algn="l" defTabSz="9143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66" algn="l" defTabSz="9143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13" Type="http://schemas.openxmlformats.org/officeDocument/2006/relationships/image" Target="../media/image4.png"/><Relationship Id="rId3" Type="http://schemas.openxmlformats.org/officeDocument/2006/relationships/tags" Target="../tags/tag7.xml"/><Relationship Id="rId7" Type="http://schemas.openxmlformats.org/officeDocument/2006/relationships/image" Target="../media/image19.jpeg"/><Relationship Id="rId12" Type="http://schemas.openxmlformats.org/officeDocument/2006/relationships/image" Target="../media/image3.png"/><Relationship Id="rId2" Type="http://schemas.microsoft.com/office/2007/relationships/media" Target="../media/media3.mp3"/><Relationship Id="rId1" Type="http://schemas.openxmlformats.org/officeDocument/2006/relationships/audio" Target="NULL" TargetMode="External"/><Relationship Id="rId6" Type="http://schemas.openxmlformats.org/officeDocument/2006/relationships/image" Target="../media/image18.jpeg"/><Relationship Id="rId11" Type="http://schemas.openxmlformats.org/officeDocument/2006/relationships/image" Target="../media/image23.png"/><Relationship Id="rId5" Type="http://schemas.openxmlformats.org/officeDocument/2006/relationships/audio" Target="../media/audio1.wav"/><Relationship Id="rId10" Type="http://schemas.openxmlformats.org/officeDocument/2006/relationships/image" Target="../media/image22.GIF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21.jpeg"/><Relationship Id="rId14" Type="http://schemas.openxmlformats.org/officeDocument/2006/relationships/audio" Target="../media/audio1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Relationship Id="rId6" Type="http://schemas.openxmlformats.org/officeDocument/2006/relationships/image" Target="../media/image3.png"/><Relationship Id="rId5" Type="http://schemas.openxmlformats.org/officeDocument/2006/relationships/image" Target="../media/image26.GIF"/><Relationship Id="rId4" Type="http://schemas.openxmlformats.org/officeDocument/2006/relationships/image" Target="../media/image2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6" Type="http://schemas.openxmlformats.org/officeDocument/2006/relationships/image" Target="../media/image3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6" Type="http://schemas.openxmlformats.org/officeDocument/2006/relationships/image" Target="../media/image3.png"/><Relationship Id="rId5" Type="http://schemas.openxmlformats.org/officeDocument/2006/relationships/image" Target="../media/image31.jpeg"/><Relationship Id="rId4" Type="http://schemas.microsoft.com/office/2007/relationships/hdphoto" Target="../media/hdphoto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6" Type="http://schemas.openxmlformats.org/officeDocument/2006/relationships/image" Target="../media/image34.pn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6" Type="http://schemas.openxmlformats.org/officeDocument/2006/relationships/image" Target="../media/image3.png"/><Relationship Id="rId5" Type="http://schemas.openxmlformats.org/officeDocument/2006/relationships/image" Target="../media/image34.png"/><Relationship Id="rId4" Type="http://schemas.openxmlformats.org/officeDocument/2006/relationships/image" Target="../media/image35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39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6" Type="http://schemas.openxmlformats.org/officeDocument/2006/relationships/image" Target="../media/image38.jpeg"/><Relationship Id="rId5" Type="http://schemas.openxmlformats.org/officeDocument/2006/relationships/image" Target="../media/image37.jpeg"/><Relationship Id="rId10" Type="http://schemas.openxmlformats.org/officeDocument/2006/relationships/image" Target="../media/image4.png"/><Relationship Id="rId4" Type="http://schemas.openxmlformats.org/officeDocument/2006/relationships/image" Target="../media/image36.jpeg"/><Relationship Id="rId9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Relationship Id="rId6" Type="http://schemas.openxmlformats.org/officeDocument/2006/relationships/image" Target="../media/image34.png"/><Relationship Id="rId5" Type="http://schemas.openxmlformats.org/officeDocument/2006/relationships/image" Target="../media/image42.jpeg"/><Relationship Id="rId4" Type="http://schemas.openxmlformats.org/officeDocument/2006/relationships/image" Target="../media/image4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Relationship Id="rId6" Type="http://schemas.openxmlformats.org/officeDocument/2006/relationships/image" Target="../media/image3.png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jpeg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47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Relationship Id="rId6" Type="http://schemas.openxmlformats.org/officeDocument/2006/relationships/image" Target="../media/image46.jpeg"/><Relationship Id="rId11" Type="http://schemas.openxmlformats.org/officeDocument/2006/relationships/image" Target="../media/image4.png"/><Relationship Id="rId5" Type="http://schemas.openxmlformats.org/officeDocument/2006/relationships/image" Target="../media/image45.jpeg"/><Relationship Id="rId10" Type="http://schemas.openxmlformats.org/officeDocument/2006/relationships/image" Target="../media/image3.png"/><Relationship Id="rId4" Type="http://schemas.openxmlformats.org/officeDocument/2006/relationships/image" Target="../media/image8.jpeg"/><Relationship Id="rId9" Type="http://schemas.openxmlformats.org/officeDocument/2006/relationships/image" Target="../media/image49.jpe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3.xml"/><Relationship Id="rId6" Type="http://schemas.openxmlformats.org/officeDocument/2006/relationships/image" Target="../media/image52.png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Relationship Id="rId5" Type="http://schemas.openxmlformats.org/officeDocument/2006/relationships/image" Target="../media/image5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5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5.xml"/><Relationship Id="rId6" Type="http://schemas.openxmlformats.org/officeDocument/2006/relationships/image" Target="../media/image56.png"/><Relationship Id="rId5" Type="http://schemas.openxmlformats.org/officeDocument/2006/relationships/image" Target="../media/image55.jpeg"/><Relationship Id="rId4" Type="http://schemas.openxmlformats.org/officeDocument/2006/relationships/image" Target="../media/image54.jpeg"/><Relationship Id="rId9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6.xml"/><Relationship Id="rId6" Type="http://schemas.openxmlformats.org/officeDocument/2006/relationships/image" Target="../media/image3.png"/><Relationship Id="rId5" Type="http://schemas.openxmlformats.org/officeDocument/2006/relationships/image" Target="../media/image59.jpeg"/><Relationship Id="rId4" Type="http://schemas.openxmlformats.org/officeDocument/2006/relationships/image" Target="../media/image58.jpe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7.xml"/><Relationship Id="rId6" Type="http://schemas.openxmlformats.org/officeDocument/2006/relationships/image" Target="../media/image62.jpeg"/><Relationship Id="rId5" Type="http://schemas.openxmlformats.org/officeDocument/2006/relationships/image" Target="../media/image61.jpeg"/><Relationship Id="rId4" Type="http://schemas.openxmlformats.org/officeDocument/2006/relationships/image" Target="../media/image60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9.xml"/><Relationship Id="rId6" Type="http://schemas.openxmlformats.org/officeDocument/2006/relationships/image" Target="../media/image66.jpeg"/><Relationship Id="rId5" Type="http://schemas.openxmlformats.org/officeDocument/2006/relationships/image" Target="../media/image65.jpeg"/><Relationship Id="rId4" Type="http://schemas.openxmlformats.org/officeDocument/2006/relationships/image" Target="../media/image64.jpe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tags" Target="../tags/tag37.xml"/><Relationship Id="rId3" Type="http://schemas.openxmlformats.org/officeDocument/2006/relationships/tags" Target="../tags/tag32.xml"/><Relationship Id="rId7" Type="http://schemas.openxmlformats.org/officeDocument/2006/relationships/tags" Target="../tags/tag36.xml"/><Relationship Id="rId12" Type="http://schemas.openxmlformats.org/officeDocument/2006/relationships/image" Target="../media/image68.jpeg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11" Type="http://schemas.openxmlformats.org/officeDocument/2006/relationships/image" Target="../media/image67.png"/><Relationship Id="rId5" Type="http://schemas.openxmlformats.org/officeDocument/2006/relationships/tags" Target="../tags/tag34.xml"/><Relationship Id="rId10" Type="http://schemas.openxmlformats.org/officeDocument/2006/relationships/notesSlide" Target="../notesSlides/notesSlide23.xml"/><Relationship Id="rId4" Type="http://schemas.openxmlformats.org/officeDocument/2006/relationships/tags" Target="../tags/tag33.xml"/><Relationship Id="rId9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e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3.jpeg"/><Relationship Id="rId5" Type="http://schemas.openxmlformats.org/officeDocument/2006/relationships/image" Target="../media/image72.jpeg"/><Relationship Id="rId4" Type="http://schemas.openxmlformats.org/officeDocument/2006/relationships/image" Target="../media/image71.jpe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png"/><Relationship Id="rId13" Type="http://schemas.openxmlformats.org/officeDocument/2006/relationships/image" Target="../media/image81.jpeg"/><Relationship Id="rId18" Type="http://schemas.openxmlformats.org/officeDocument/2006/relationships/image" Target="../media/image86.jpeg"/><Relationship Id="rId3" Type="http://schemas.openxmlformats.org/officeDocument/2006/relationships/slideLayout" Target="../slideLayouts/slideLayout1.xml"/><Relationship Id="rId21" Type="http://schemas.openxmlformats.org/officeDocument/2006/relationships/image" Target="../media/image89.jpeg"/><Relationship Id="rId7" Type="http://schemas.openxmlformats.org/officeDocument/2006/relationships/image" Target="../media/image23.png"/><Relationship Id="rId12" Type="http://schemas.openxmlformats.org/officeDocument/2006/relationships/image" Target="../media/image80.jpeg"/><Relationship Id="rId17" Type="http://schemas.openxmlformats.org/officeDocument/2006/relationships/image" Target="../media/image85.png"/><Relationship Id="rId2" Type="http://schemas.microsoft.com/office/2007/relationships/media" Target="../media/media3.mp3"/><Relationship Id="rId16" Type="http://schemas.openxmlformats.org/officeDocument/2006/relationships/image" Target="../media/image84.jpeg"/><Relationship Id="rId20" Type="http://schemas.openxmlformats.org/officeDocument/2006/relationships/image" Target="../media/image88.jpeg"/><Relationship Id="rId1" Type="http://schemas.openxmlformats.org/officeDocument/2006/relationships/audio" Target="NULL" TargetMode="External"/><Relationship Id="rId6" Type="http://schemas.openxmlformats.org/officeDocument/2006/relationships/image" Target="../media/image75.png"/><Relationship Id="rId11" Type="http://schemas.openxmlformats.org/officeDocument/2006/relationships/image" Target="../media/image79.jpeg"/><Relationship Id="rId5" Type="http://schemas.openxmlformats.org/officeDocument/2006/relationships/image" Target="../media/image74.gif"/><Relationship Id="rId15" Type="http://schemas.openxmlformats.org/officeDocument/2006/relationships/image" Target="../media/image83.jpeg"/><Relationship Id="rId10" Type="http://schemas.openxmlformats.org/officeDocument/2006/relationships/image" Target="../media/image78.jpeg"/><Relationship Id="rId19" Type="http://schemas.openxmlformats.org/officeDocument/2006/relationships/image" Target="../media/image87.jpeg"/><Relationship Id="rId4" Type="http://schemas.openxmlformats.org/officeDocument/2006/relationships/audio" Target="../media/audio1.wav"/><Relationship Id="rId9" Type="http://schemas.openxmlformats.org/officeDocument/2006/relationships/image" Target="../media/image77.jpeg"/><Relationship Id="rId14" Type="http://schemas.openxmlformats.org/officeDocument/2006/relationships/image" Target="../media/image82.jpeg"/><Relationship Id="rId22" Type="http://schemas.openxmlformats.org/officeDocument/2006/relationships/audio" Target="../media/audio1.wav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jpeg"/><Relationship Id="rId2" Type="http://schemas.openxmlformats.org/officeDocument/2006/relationships/image" Target="../media/image9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5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1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6" Type="http://schemas.openxmlformats.org/officeDocument/2006/relationships/image" Target="../media/image10.jpeg"/><Relationship Id="rId11" Type="http://schemas.openxmlformats.org/officeDocument/2006/relationships/image" Target="../media/image4.png"/><Relationship Id="rId5" Type="http://schemas.openxmlformats.org/officeDocument/2006/relationships/image" Target="../media/image9.jpeg"/><Relationship Id="rId10" Type="http://schemas.openxmlformats.org/officeDocument/2006/relationships/image" Target="../media/image3.png"/><Relationship Id="rId4" Type="http://schemas.openxmlformats.org/officeDocument/2006/relationships/image" Target="../media/image8.jpeg"/><Relationship Id="rId9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文本框 4"/>
          <p:cNvSpPr txBox="1"/>
          <p:nvPr/>
        </p:nvSpPr>
        <p:spPr>
          <a:xfrm>
            <a:off x="3019431" y="1300164"/>
            <a:ext cx="3602831" cy="646315"/>
          </a:xfrm>
          <a:prstGeom prst="rect">
            <a:avLst/>
          </a:prstGeom>
          <a:noFill/>
          <a:ln w="9525">
            <a:noFill/>
          </a:ln>
        </p:spPr>
        <p:txBody>
          <a:bodyPr wrap="square" lIns="91423" tIns="45712" rIns="91423" bIns="45712" anchor="t">
            <a:spAutoFit/>
          </a:bodyPr>
          <a:lstStyle/>
          <a:p>
            <a:r>
              <a:rPr lang="zh-CN" altLang="en-US" sz="3600" dirty="0">
                <a:latin typeface="黑体" pitchFamily="49" charset="-122"/>
                <a:ea typeface="黑体" pitchFamily="49" charset="-122"/>
              </a:rPr>
              <a:t>初中历史八年级</a:t>
            </a:r>
          </a:p>
        </p:txBody>
      </p:sp>
      <p:sp>
        <p:nvSpPr>
          <p:cNvPr id="4100" name="文本框 14"/>
          <p:cNvSpPr txBox="1"/>
          <p:nvPr/>
        </p:nvSpPr>
        <p:spPr>
          <a:xfrm>
            <a:off x="755577" y="2608589"/>
            <a:ext cx="8388424" cy="830981"/>
          </a:xfrm>
          <a:prstGeom prst="rect">
            <a:avLst/>
          </a:prstGeom>
          <a:noFill/>
          <a:ln w="9525">
            <a:noFill/>
          </a:ln>
        </p:spPr>
        <p:txBody>
          <a:bodyPr wrap="square" lIns="91423" tIns="45712" rIns="91423" bIns="45712" anchor="t">
            <a:spAutoFit/>
          </a:bodyPr>
          <a:lstStyle/>
          <a:p>
            <a:r>
              <a:rPr lang="zh-CN" altLang="en-US" sz="4800" b="1" dirty="0">
                <a:latin typeface="隶书" pitchFamily="49" charset="-122"/>
                <a:ea typeface="隶书" pitchFamily="49" charset="-122"/>
              </a:rPr>
              <a:t>第</a:t>
            </a:r>
            <a:r>
              <a:rPr lang="en-US" altLang="zh-CN" sz="4800" b="1" dirty="0">
                <a:latin typeface="隶书" pitchFamily="49" charset="-122"/>
                <a:ea typeface="隶书" pitchFamily="49" charset="-122"/>
              </a:rPr>
              <a:t>16</a:t>
            </a:r>
            <a:r>
              <a:rPr lang="zh-CN" altLang="en-US" sz="4800" b="1" dirty="0">
                <a:latin typeface="隶书" pitchFamily="49" charset="-122"/>
                <a:ea typeface="隶书" pitchFamily="49" charset="-122"/>
              </a:rPr>
              <a:t>课 独立自主的和平外交</a:t>
            </a:r>
          </a:p>
        </p:txBody>
      </p:sp>
    </p:spTree>
    <p:extLst>
      <p:ext uri="{BB962C8B-B14F-4D97-AF65-F5344CB8AC3E}">
        <p14:creationId xmlns:p14="http://schemas.microsoft.com/office/powerpoint/2010/main" val="3966907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Group 2"/>
          <p:cNvGrpSpPr/>
          <p:nvPr/>
        </p:nvGrpSpPr>
        <p:grpSpPr bwMode="auto">
          <a:xfrm>
            <a:off x="-6350" y="2223697"/>
            <a:ext cx="52535138" cy="3690937"/>
            <a:chOff x="0" y="1298"/>
            <a:chExt cx="33093" cy="2008"/>
          </a:xfrm>
        </p:grpSpPr>
        <p:grpSp>
          <p:nvGrpSpPr>
            <p:cNvPr id="103427" name="Group 3"/>
            <p:cNvGrpSpPr/>
            <p:nvPr/>
          </p:nvGrpSpPr>
          <p:grpSpPr bwMode="auto">
            <a:xfrm>
              <a:off x="0" y="1298"/>
              <a:ext cx="22071" cy="2008"/>
              <a:chOff x="0" y="1298"/>
              <a:chExt cx="22071" cy="2008"/>
            </a:xfrm>
          </p:grpSpPr>
          <p:grpSp>
            <p:nvGrpSpPr>
              <p:cNvPr id="103428" name="Group 4"/>
              <p:cNvGrpSpPr/>
              <p:nvPr/>
            </p:nvGrpSpPr>
            <p:grpSpPr bwMode="auto">
              <a:xfrm>
                <a:off x="0" y="1298"/>
                <a:ext cx="11026" cy="2008"/>
                <a:chOff x="0" y="1298"/>
                <a:chExt cx="11026" cy="2008"/>
              </a:xfrm>
            </p:grpSpPr>
            <p:grpSp>
              <p:nvGrpSpPr>
                <p:cNvPr id="103429" name="Group 5"/>
                <p:cNvGrpSpPr/>
                <p:nvPr/>
              </p:nvGrpSpPr>
              <p:grpSpPr bwMode="auto">
                <a:xfrm>
                  <a:off x="0" y="1298"/>
                  <a:ext cx="4920" cy="1996"/>
                  <a:chOff x="0" y="1298"/>
                  <a:chExt cx="4920" cy="1996"/>
                </a:xfrm>
              </p:grpSpPr>
              <p:grpSp>
                <p:nvGrpSpPr>
                  <p:cNvPr id="103430" name="Group 6"/>
                  <p:cNvGrpSpPr/>
                  <p:nvPr/>
                </p:nvGrpSpPr>
                <p:grpSpPr bwMode="auto">
                  <a:xfrm>
                    <a:off x="0" y="1298"/>
                    <a:ext cx="3130" cy="1996"/>
                    <a:chOff x="0" y="1298"/>
                    <a:chExt cx="3130" cy="1996"/>
                  </a:xfrm>
                </p:grpSpPr>
                <p:pic>
                  <p:nvPicPr>
                    <p:cNvPr id="103431" name="Picture 7" descr="南京条约的签订现场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0" y="1298"/>
                      <a:ext cx="3130" cy="199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FFCC00"/>
                      </a:solidFill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03432" name="Text Box 8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1090" y="2908"/>
                      <a:ext cx="1450" cy="21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>
                      <a:spAutoFit/>
                    </a:bodyPr>
                    <a:lstStyle/>
                    <a:p>
                      <a:pPr fontAlgn="base">
                        <a:spcBef>
                          <a:spcPct val="5000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签订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《</a:t>
                      </a: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南京条约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》   </a:t>
                      </a:r>
                    </a:p>
                  </p:txBody>
                </p:sp>
              </p:grpSp>
              <p:grpSp>
                <p:nvGrpSpPr>
                  <p:cNvPr id="103433" name="Group 9"/>
                  <p:cNvGrpSpPr/>
                  <p:nvPr/>
                </p:nvGrpSpPr>
                <p:grpSpPr bwMode="auto">
                  <a:xfrm>
                    <a:off x="3107" y="1298"/>
                    <a:ext cx="1813" cy="1996"/>
                    <a:chOff x="3107" y="1298"/>
                    <a:chExt cx="1813" cy="1996"/>
                  </a:xfrm>
                </p:grpSpPr>
                <p:pic>
                  <p:nvPicPr>
                    <p:cNvPr id="103434" name="Picture 10" descr="a4_82_37_01200000012881120792371292422_s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3107" y="1298"/>
                      <a:ext cx="1769" cy="199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FFCC00"/>
                      </a:solidFill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03435" name="Text Box 11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288" y="2614"/>
                      <a:ext cx="1632" cy="21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>
                      <a:spAutoFit/>
                    </a:bodyPr>
                    <a:lstStyle/>
                    <a:p>
                      <a:pPr fontAlgn="base">
                        <a:spcBef>
                          <a:spcPct val="5000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签订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《</a:t>
                      </a: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马关条约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》   </a:t>
                      </a:r>
                    </a:p>
                  </p:txBody>
                </p:sp>
              </p:grpSp>
            </p:grpSp>
            <p:grpSp>
              <p:nvGrpSpPr>
                <p:cNvPr id="103436" name="Group 12"/>
                <p:cNvGrpSpPr/>
                <p:nvPr/>
              </p:nvGrpSpPr>
              <p:grpSpPr bwMode="auto">
                <a:xfrm>
                  <a:off x="4876" y="1298"/>
                  <a:ext cx="6150" cy="2008"/>
                  <a:chOff x="4876" y="1298"/>
                  <a:chExt cx="6150" cy="2008"/>
                </a:xfrm>
              </p:grpSpPr>
              <p:grpSp>
                <p:nvGrpSpPr>
                  <p:cNvPr id="103437" name="Group 13"/>
                  <p:cNvGrpSpPr/>
                  <p:nvPr/>
                </p:nvGrpSpPr>
                <p:grpSpPr bwMode="auto">
                  <a:xfrm>
                    <a:off x="4876" y="1298"/>
                    <a:ext cx="3130" cy="1996"/>
                    <a:chOff x="4876" y="1298"/>
                    <a:chExt cx="3130" cy="1996"/>
                  </a:xfrm>
                </p:grpSpPr>
                <p:pic>
                  <p:nvPicPr>
                    <p:cNvPr id="103438" name="Picture 14" descr="10556587_999794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4876" y="1298"/>
                      <a:ext cx="3130" cy="199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FFCC00"/>
                      </a:solidFill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03439" name="Text Box 15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5556" y="2840"/>
                      <a:ext cx="1860" cy="21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>
                      <a:spAutoFit/>
                    </a:bodyPr>
                    <a:lstStyle/>
                    <a:p>
                      <a:pPr fontAlgn="base">
                        <a:spcBef>
                          <a:spcPct val="5000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签订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《</a:t>
                      </a: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辛丑条约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》   </a:t>
                      </a:r>
                    </a:p>
                  </p:txBody>
                </p:sp>
              </p:grpSp>
              <p:pic>
                <p:nvPicPr>
                  <p:cNvPr id="103440" name="Picture 16" descr="图片1"/>
                  <p:cNvPicPr>
                    <a:picLocks noChangeAspect="1" noChangeArrowheads="1"/>
                  </p:cNvPicPr>
                  <p:nvPr/>
                </p:nvPicPr>
                <p:blipFill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8006" y="1298"/>
                    <a:ext cx="3020" cy="200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grpSp>
            <p:nvGrpSpPr>
              <p:cNvPr id="103441" name="Group 17"/>
              <p:cNvGrpSpPr/>
              <p:nvPr/>
            </p:nvGrpSpPr>
            <p:grpSpPr bwMode="auto">
              <a:xfrm>
                <a:off x="11045" y="1298"/>
                <a:ext cx="11026" cy="2008"/>
                <a:chOff x="0" y="1298"/>
                <a:chExt cx="11026" cy="2008"/>
              </a:xfrm>
            </p:grpSpPr>
            <p:grpSp>
              <p:nvGrpSpPr>
                <p:cNvPr id="103442" name="Group 18"/>
                <p:cNvGrpSpPr/>
                <p:nvPr/>
              </p:nvGrpSpPr>
              <p:grpSpPr bwMode="auto">
                <a:xfrm>
                  <a:off x="0" y="1298"/>
                  <a:ext cx="4920" cy="1996"/>
                  <a:chOff x="0" y="1298"/>
                  <a:chExt cx="4920" cy="1996"/>
                </a:xfrm>
              </p:grpSpPr>
              <p:grpSp>
                <p:nvGrpSpPr>
                  <p:cNvPr id="103443" name="Group 19"/>
                  <p:cNvGrpSpPr/>
                  <p:nvPr/>
                </p:nvGrpSpPr>
                <p:grpSpPr bwMode="auto">
                  <a:xfrm>
                    <a:off x="0" y="1298"/>
                    <a:ext cx="3130" cy="1996"/>
                    <a:chOff x="0" y="1298"/>
                    <a:chExt cx="3130" cy="1996"/>
                  </a:xfrm>
                </p:grpSpPr>
                <p:pic>
                  <p:nvPicPr>
                    <p:cNvPr id="103444" name="Picture 20" descr="南京条约的签订现场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0" y="1298"/>
                      <a:ext cx="3130" cy="199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FFCC00"/>
                      </a:solidFill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03445" name="Text Box 21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1090" y="2908"/>
                      <a:ext cx="1450" cy="21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>
                      <a:spAutoFit/>
                    </a:bodyPr>
                    <a:lstStyle/>
                    <a:p>
                      <a:pPr fontAlgn="base">
                        <a:spcBef>
                          <a:spcPct val="5000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签订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《</a:t>
                      </a: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南京条约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》   </a:t>
                      </a:r>
                    </a:p>
                  </p:txBody>
                </p:sp>
              </p:grpSp>
              <p:grpSp>
                <p:nvGrpSpPr>
                  <p:cNvPr id="103446" name="Group 22"/>
                  <p:cNvGrpSpPr/>
                  <p:nvPr/>
                </p:nvGrpSpPr>
                <p:grpSpPr bwMode="auto">
                  <a:xfrm>
                    <a:off x="3107" y="1298"/>
                    <a:ext cx="1813" cy="1996"/>
                    <a:chOff x="3107" y="1298"/>
                    <a:chExt cx="1813" cy="1996"/>
                  </a:xfrm>
                </p:grpSpPr>
                <p:pic>
                  <p:nvPicPr>
                    <p:cNvPr id="103447" name="Picture 23" descr="a4_82_37_01200000012881120792371292422_s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3107" y="1298"/>
                      <a:ext cx="1769" cy="199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FFCC00"/>
                      </a:solidFill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03448" name="Text Box 24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288" y="2614"/>
                      <a:ext cx="1632" cy="21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>
                      <a:spAutoFit/>
                    </a:bodyPr>
                    <a:lstStyle/>
                    <a:p>
                      <a:pPr fontAlgn="base">
                        <a:spcBef>
                          <a:spcPct val="5000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签订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《</a:t>
                      </a: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马关条约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》   </a:t>
                      </a:r>
                    </a:p>
                  </p:txBody>
                </p:sp>
              </p:grpSp>
            </p:grpSp>
            <p:grpSp>
              <p:nvGrpSpPr>
                <p:cNvPr id="103449" name="Group 25"/>
                <p:cNvGrpSpPr/>
                <p:nvPr/>
              </p:nvGrpSpPr>
              <p:grpSpPr bwMode="auto">
                <a:xfrm>
                  <a:off x="4876" y="1298"/>
                  <a:ext cx="6150" cy="2008"/>
                  <a:chOff x="4876" y="1298"/>
                  <a:chExt cx="6150" cy="2008"/>
                </a:xfrm>
              </p:grpSpPr>
              <p:grpSp>
                <p:nvGrpSpPr>
                  <p:cNvPr id="103450" name="Group 26"/>
                  <p:cNvGrpSpPr/>
                  <p:nvPr/>
                </p:nvGrpSpPr>
                <p:grpSpPr bwMode="auto">
                  <a:xfrm>
                    <a:off x="4876" y="1298"/>
                    <a:ext cx="3130" cy="1996"/>
                    <a:chOff x="4876" y="1298"/>
                    <a:chExt cx="3130" cy="1996"/>
                  </a:xfrm>
                </p:grpSpPr>
                <p:pic>
                  <p:nvPicPr>
                    <p:cNvPr id="103451" name="Picture 27" descr="10556587_999794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4876" y="1298"/>
                      <a:ext cx="3130" cy="199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FFCC00"/>
                      </a:solidFill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03452" name="Text Box 28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5556" y="2840"/>
                      <a:ext cx="1860" cy="21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>
                      <a:spAutoFit/>
                    </a:bodyPr>
                    <a:lstStyle/>
                    <a:p>
                      <a:pPr fontAlgn="base">
                        <a:spcBef>
                          <a:spcPct val="5000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签订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《</a:t>
                      </a: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辛丑条约</a:t>
                      </a:r>
                      <a:r>
                        <a:rPr lang="en-US" altLang="zh-CN" sz="2000" b="1">
                          <a:solidFill>
                            <a:srgbClr val="FFFFFF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》   </a:t>
                      </a:r>
                    </a:p>
                  </p:txBody>
                </p:sp>
              </p:grpSp>
              <p:pic>
                <p:nvPicPr>
                  <p:cNvPr id="103453" name="Picture 29" descr="图片1"/>
                  <p:cNvPicPr>
                    <a:picLocks noChangeAspect="1" noChangeArrowheads="1"/>
                  </p:cNvPicPr>
                  <p:nvPr/>
                </p:nvPicPr>
                <p:blipFill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8006" y="1298"/>
                    <a:ext cx="3020" cy="200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  <p:grpSp>
          <p:nvGrpSpPr>
            <p:cNvPr id="103454" name="Group 30"/>
            <p:cNvGrpSpPr/>
            <p:nvPr/>
          </p:nvGrpSpPr>
          <p:grpSpPr bwMode="auto">
            <a:xfrm>
              <a:off x="22067" y="1298"/>
              <a:ext cx="11026" cy="2008"/>
              <a:chOff x="0" y="1298"/>
              <a:chExt cx="11026" cy="2008"/>
            </a:xfrm>
          </p:grpSpPr>
          <p:grpSp>
            <p:nvGrpSpPr>
              <p:cNvPr id="103455" name="Group 31"/>
              <p:cNvGrpSpPr/>
              <p:nvPr/>
            </p:nvGrpSpPr>
            <p:grpSpPr bwMode="auto">
              <a:xfrm>
                <a:off x="0" y="1298"/>
                <a:ext cx="4920" cy="1996"/>
                <a:chOff x="0" y="1298"/>
                <a:chExt cx="4920" cy="1996"/>
              </a:xfrm>
            </p:grpSpPr>
            <p:grpSp>
              <p:nvGrpSpPr>
                <p:cNvPr id="103456" name="Group 32"/>
                <p:cNvGrpSpPr/>
                <p:nvPr/>
              </p:nvGrpSpPr>
              <p:grpSpPr bwMode="auto">
                <a:xfrm>
                  <a:off x="0" y="1298"/>
                  <a:ext cx="3130" cy="1996"/>
                  <a:chOff x="0" y="1298"/>
                  <a:chExt cx="3130" cy="1996"/>
                </a:xfrm>
              </p:grpSpPr>
              <p:pic>
                <p:nvPicPr>
                  <p:cNvPr id="103457" name="Picture 33" descr="南京条约的签订现场"/>
                  <p:cNvPicPr>
                    <a:picLocks noChangeAspect="1" noChangeArrowheads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298"/>
                    <a:ext cx="3130" cy="1996"/>
                  </a:xfrm>
                  <a:prstGeom prst="rect">
                    <a:avLst/>
                  </a:prstGeom>
                  <a:noFill/>
                  <a:ln w="12700">
                    <a:solidFill>
                      <a:srgbClr val="FFCC00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03458" name="Text Box 3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090" y="2908"/>
                    <a:ext cx="1450" cy="218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/>
                  <a:p>
                    <a:pPr fontAlgn="base">
                      <a:spcBef>
                        <a:spcPct val="50000"/>
                      </a:spcBef>
                      <a:spcAft>
                        <a:spcPct val="0"/>
                      </a:spcAft>
                    </a:pPr>
                    <a:r>
                      <a:rPr lang="zh-CN" altLang="en-US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签订</a:t>
                    </a:r>
                    <a:r>
                      <a:rPr lang="en-US" altLang="zh-CN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《</a:t>
                    </a:r>
                    <a:r>
                      <a:rPr lang="zh-CN" altLang="en-US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南京条约</a:t>
                    </a:r>
                    <a:r>
                      <a:rPr lang="en-US" altLang="zh-CN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》   </a:t>
                    </a:r>
                  </a:p>
                </p:txBody>
              </p:sp>
            </p:grpSp>
            <p:grpSp>
              <p:nvGrpSpPr>
                <p:cNvPr id="103459" name="Group 35"/>
                <p:cNvGrpSpPr/>
                <p:nvPr/>
              </p:nvGrpSpPr>
              <p:grpSpPr bwMode="auto">
                <a:xfrm>
                  <a:off x="3107" y="1298"/>
                  <a:ext cx="1813" cy="1996"/>
                  <a:chOff x="3107" y="1298"/>
                  <a:chExt cx="1813" cy="1996"/>
                </a:xfrm>
              </p:grpSpPr>
              <p:pic>
                <p:nvPicPr>
                  <p:cNvPr id="103460" name="Picture 36" descr="a4_82_37_01200000012881120792371292422_s"/>
                  <p:cNvPicPr>
                    <a:picLocks noChangeAspect="1" noChangeArrowheads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107" y="1298"/>
                    <a:ext cx="1769" cy="1996"/>
                  </a:xfrm>
                  <a:prstGeom prst="rect">
                    <a:avLst/>
                  </a:prstGeom>
                  <a:noFill/>
                  <a:ln w="12700">
                    <a:solidFill>
                      <a:srgbClr val="FFCC00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03461" name="Text Box 37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288" y="2614"/>
                    <a:ext cx="1632" cy="218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/>
                  <a:p>
                    <a:pPr fontAlgn="base">
                      <a:spcBef>
                        <a:spcPct val="50000"/>
                      </a:spcBef>
                      <a:spcAft>
                        <a:spcPct val="0"/>
                      </a:spcAft>
                    </a:pPr>
                    <a:r>
                      <a:rPr lang="zh-CN" altLang="en-US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签订</a:t>
                    </a:r>
                    <a:r>
                      <a:rPr lang="en-US" altLang="zh-CN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《</a:t>
                    </a:r>
                    <a:r>
                      <a:rPr lang="zh-CN" altLang="en-US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马关条约</a:t>
                    </a:r>
                    <a:r>
                      <a:rPr lang="en-US" altLang="zh-CN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》   </a:t>
                    </a:r>
                  </a:p>
                </p:txBody>
              </p:sp>
            </p:grpSp>
          </p:grpSp>
          <p:grpSp>
            <p:nvGrpSpPr>
              <p:cNvPr id="103462" name="Group 38"/>
              <p:cNvGrpSpPr/>
              <p:nvPr/>
            </p:nvGrpSpPr>
            <p:grpSpPr bwMode="auto">
              <a:xfrm>
                <a:off x="4876" y="1298"/>
                <a:ext cx="6150" cy="2008"/>
                <a:chOff x="4876" y="1298"/>
                <a:chExt cx="6150" cy="2008"/>
              </a:xfrm>
            </p:grpSpPr>
            <p:grpSp>
              <p:nvGrpSpPr>
                <p:cNvPr id="103463" name="Group 39"/>
                <p:cNvGrpSpPr/>
                <p:nvPr/>
              </p:nvGrpSpPr>
              <p:grpSpPr bwMode="auto">
                <a:xfrm>
                  <a:off x="4876" y="1298"/>
                  <a:ext cx="3130" cy="1996"/>
                  <a:chOff x="4876" y="1298"/>
                  <a:chExt cx="3130" cy="1996"/>
                </a:xfrm>
              </p:grpSpPr>
              <p:pic>
                <p:nvPicPr>
                  <p:cNvPr id="103464" name="Picture 40" descr="10556587_999794"/>
                  <p:cNvPicPr>
                    <a:picLocks noChangeAspect="1" noChangeArrowheads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876" y="1298"/>
                    <a:ext cx="3130" cy="1996"/>
                  </a:xfrm>
                  <a:prstGeom prst="rect">
                    <a:avLst/>
                  </a:prstGeom>
                  <a:noFill/>
                  <a:ln w="12700">
                    <a:solidFill>
                      <a:srgbClr val="FFCC00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03465" name="Text Box 41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5556" y="2840"/>
                    <a:ext cx="1860" cy="218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/>
                  <a:p>
                    <a:pPr fontAlgn="base">
                      <a:spcBef>
                        <a:spcPct val="50000"/>
                      </a:spcBef>
                      <a:spcAft>
                        <a:spcPct val="0"/>
                      </a:spcAft>
                    </a:pPr>
                    <a:r>
                      <a:rPr lang="zh-CN" altLang="en-US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签订</a:t>
                    </a:r>
                    <a:r>
                      <a:rPr lang="en-US" altLang="zh-CN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《</a:t>
                    </a:r>
                    <a:r>
                      <a:rPr lang="zh-CN" altLang="en-US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辛丑条约</a:t>
                    </a:r>
                    <a:r>
                      <a:rPr lang="en-US" altLang="zh-CN" sz="2000" b="1">
                        <a:solidFill>
                          <a:srgbClr val="FFFFFF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》   </a:t>
                    </a:r>
                  </a:p>
                </p:txBody>
              </p:sp>
            </p:grpSp>
            <p:pic>
              <p:nvPicPr>
                <p:cNvPr id="103466" name="Picture 42" descr="图片1"/>
                <p:cNvPicPr>
                  <a:picLocks noChangeAspect="1" noChangeArrowheads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06" y="1298"/>
                  <a:ext cx="3020" cy="200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  <p:pic>
        <p:nvPicPr>
          <p:cNvPr id="103469" name="Picture 45" descr="2008062601274492254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130742" y="1608449"/>
            <a:ext cx="91440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553" name="WordArt 129"/>
          <p:cNvSpPr>
            <a:spLocks noChangeArrowheads="1" noChangeShapeType="1" noTextEdit="1"/>
          </p:cNvSpPr>
          <p:nvPr/>
        </p:nvSpPr>
        <p:spPr bwMode="auto">
          <a:xfrm>
            <a:off x="1187453" y="3544708"/>
            <a:ext cx="1400175" cy="700087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lIns="91423" tIns="45712" rIns="91423" bIns="45712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99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3600" b="1" kern="10" dirty="0">
                <a:ln w="9525">
                  <a:round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隶书"/>
                <a:ea typeface="隶书"/>
              </a:rPr>
              <a:t>不平等</a:t>
            </a:r>
          </a:p>
        </p:txBody>
      </p:sp>
      <p:sp>
        <p:nvSpPr>
          <p:cNvPr id="103554" name="WordArt 130"/>
          <p:cNvSpPr>
            <a:spLocks noChangeArrowheads="1" noChangeShapeType="1" noTextEdit="1"/>
          </p:cNvSpPr>
          <p:nvPr/>
        </p:nvSpPr>
        <p:spPr bwMode="auto">
          <a:xfrm>
            <a:off x="3779841" y="3493908"/>
            <a:ext cx="1400175" cy="700087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lIns="91423" tIns="45712" rIns="91423" bIns="45712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99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3600" b="1" kern="10" dirty="0">
                <a:ln w="9525">
                  <a:round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隶书"/>
                <a:ea typeface="隶书"/>
              </a:rPr>
              <a:t>不独立</a:t>
            </a:r>
          </a:p>
        </p:txBody>
      </p:sp>
      <p:sp>
        <p:nvSpPr>
          <p:cNvPr id="103555" name="WordArt 131"/>
          <p:cNvSpPr>
            <a:spLocks noChangeArrowheads="1" noChangeShapeType="1" noTextEdit="1"/>
          </p:cNvSpPr>
          <p:nvPr/>
        </p:nvSpPr>
        <p:spPr bwMode="auto">
          <a:xfrm>
            <a:off x="6300788" y="3493908"/>
            <a:ext cx="1727200" cy="700087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lIns="91423" tIns="45712" rIns="91423" bIns="45712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99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3600" b="1" kern="10" dirty="0">
                <a:ln w="9525">
                  <a:round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隶书"/>
                <a:ea typeface="隶书"/>
              </a:rPr>
              <a:t>不自主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26237" y="884389"/>
            <a:ext cx="8650605" cy="584759"/>
          </a:xfrm>
          <a:prstGeom prst="rect">
            <a:avLst/>
          </a:prstGeom>
          <a:solidFill>
            <a:srgbClr val="C00000"/>
          </a:solidFill>
        </p:spPr>
        <p:txBody>
          <a:bodyPr wrap="square" lIns="91423" tIns="45712" rIns="91423" bIns="45712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+mn-ea"/>
              </a:rPr>
              <a:t>你能用几个词概括近代中国外交的基本特征吗？</a:t>
            </a:r>
          </a:p>
        </p:txBody>
      </p:sp>
      <p:pic>
        <p:nvPicPr>
          <p:cNvPr id="3" name="風の住む街 - 磯村由紀子 (矶村由纪子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4695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34857" y="2223698"/>
            <a:ext cx="609600" cy="609600"/>
          </a:xfrm>
          <a:prstGeom prst="rect">
            <a:avLst/>
          </a:prstGeom>
        </p:spPr>
      </p:pic>
      <p:grpSp>
        <p:nvGrpSpPr>
          <p:cNvPr id="139" name="组合 138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40" name="组合 139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42" name="直接连接符 141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43" name="图片 142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144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41" name="PA_图片 13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9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split orient="vert"/>
        <p:sndAc>
          <p:stSnd>
            <p:snd r:embed="rId5" name="breeze.wav"/>
          </p:stSnd>
        </p:sndAc>
      </p:transition>
    </mc:Choice>
    <mc:Fallback xmlns="">
      <p:transition>
        <p:split orient="vert"/>
        <p:sndAc>
          <p:stSnd>
            <p:snd r:embed="rId14" name="breez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44444E-6 L -2.87257 -0.01713 " pathEditMode="relative" rAng="0" ptsTypes="AA">
                                      <p:cBhvr>
                                        <p:cTn id="6" dur="34000" fill="hold"/>
                                        <p:tgtEl>
                                          <p:spTgt spid="1034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628" y="-8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214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" fill="hold"/>
                                        <p:tgtEl>
                                          <p:spTgt spid="1035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" fill="hold"/>
                                        <p:tgtEl>
                                          <p:spTgt spid="1035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" fill="hold"/>
                                        <p:tgtEl>
                                          <p:spTgt spid="1035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" fill="hold"/>
                                        <p:tgtEl>
                                          <p:spTgt spid="1035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" fill="hold"/>
                                        <p:tgtEl>
                                          <p:spTgt spid="1035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" fill="hold"/>
                                        <p:tgtEl>
                                          <p:spTgt spid="1035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2642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3553" grpId="0" animBg="1"/>
      <p:bldP spid="103554" grpId="0" animBg="1"/>
      <p:bldP spid="10355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3" descr="八国联军2"/>
          <p:cNvPicPr>
            <a:picLocks noGrp="1" noChangeAspect="1"/>
          </p:cNvPicPr>
          <p:nvPr/>
        </p:nvPicPr>
        <p:blipFill>
          <a:blip r:embed="rId3"/>
          <a:srcRect l="14594" t="10638" r="3990" b="12799"/>
          <a:stretch>
            <a:fillRect/>
          </a:stretch>
        </p:blipFill>
        <p:spPr>
          <a:xfrm>
            <a:off x="601600" y="1916833"/>
            <a:ext cx="3838766" cy="4563462"/>
          </a:xfrm>
          <a:prstGeom prst="rect">
            <a:avLst/>
          </a:prstGeom>
          <a:noFill/>
          <a:ln w="28575" cmpd="dbl">
            <a:solidFill>
              <a:schemeClr val="bg2">
                <a:lumMod val="50000"/>
              </a:schemeClr>
            </a:solidFill>
            <a:prstDash val="solid"/>
          </a:ln>
        </p:spPr>
      </p:pic>
      <p:sp>
        <p:nvSpPr>
          <p:cNvPr id="2" name="文本框 1"/>
          <p:cNvSpPr txBox="1"/>
          <p:nvPr/>
        </p:nvSpPr>
        <p:spPr>
          <a:xfrm>
            <a:off x="4737818" y="1975804"/>
            <a:ext cx="3928586" cy="4770521"/>
          </a:xfrm>
          <a:prstGeom prst="rect">
            <a:avLst/>
          </a:prstGeom>
          <a:noFill/>
          <a:ln w="28575" cmpd="dbl">
            <a:solidFill>
              <a:schemeClr val="accent1">
                <a:shade val="50000"/>
              </a:schemeClr>
            </a:solidFill>
            <a:prstDash val="solid"/>
          </a:ln>
        </p:spPr>
        <p:txBody>
          <a:bodyPr wrap="square" lIns="91423" tIns="45712" rIns="91423" bIns="45712" rtlCol="0" anchor="t">
            <a:spAutoFit/>
          </a:bodyPr>
          <a:lstStyle/>
          <a:p>
            <a:pPr algn="just"/>
            <a:r>
              <a:rPr lang="en-US" altLang="zh-CN" sz="3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</a:t>
            </a:r>
            <a:r>
              <a:rPr lang="zh-CN" altLang="en-US" sz="3000" b="1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中国的反动分子在外交上一贯是神经衰弱怕帝国主义的。清朝的西太后、北洋政府的袁世凯、国民党的蒋介石，</a:t>
            </a:r>
            <a:r>
              <a:rPr lang="zh-CN" altLang="en-US" sz="3000" b="1" u="sng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哪一个不是跪在地上办外交呢？</a:t>
            </a:r>
          </a:p>
          <a:p>
            <a:r>
              <a:rPr lang="en-US" altLang="zh-CN" sz="3000" b="1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    </a:t>
            </a:r>
            <a:r>
              <a:rPr lang="en-US" altLang="zh-CN" sz="3000" b="1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楷体_GB2312" panose="02010609030101010101" charset="-122"/>
              </a:rPr>
              <a:t>——</a:t>
            </a:r>
            <a:r>
              <a:rPr lang="zh-CN" altLang="en-US" sz="3000" b="1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楷体_GB2312" panose="02010609030101010101" charset="-122"/>
              </a:rPr>
              <a:t>金冲及《周恩来传》</a:t>
            </a:r>
          </a:p>
        </p:txBody>
      </p:sp>
      <p:sp>
        <p:nvSpPr>
          <p:cNvPr id="13313" name="矩形 3"/>
          <p:cNvSpPr/>
          <p:nvPr/>
        </p:nvSpPr>
        <p:spPr>
          <a:xfrm flipH="1">
            <a:off x="351408" y="980728"/>
            <a:ext cx="6186275" cy="757114"/>
          </a:xfrm>
          <a:prstGeom prst="rect">
            <a:avLst/>
          </a:prstGeom>
          <a:noFill/>
          <a:ln w="9525">
            <a:noFill/>
          </a:ln>
        </p:spPr>
        <p:txBody>
          <a:bodyPr wrap="none" lIns="91423" tIns="45712" rIns="91423" bIns="45712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>
                <a:solidFill>
                  <a:schemeClr val="accent2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材料解读：旧中国的外交形象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7" name="组合 16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9" name="直接连接符 18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1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8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4404560"/>
      </p:ext>
    </p:extLst>
  </p:cSld>
  <p:clrMapOvr>
    <a:masterClrMapping/>
  </p:clrMapOvr>
  <p:transition spd="med" advClick="0"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reeform: Shape 128"/>
          <p:cNvSpPr/>
          <p:nvPr/>
        </p:nvSpPr>
        <p:spPr bwMode="auto">
          <a:xfrm>
            <a:off x="2324437" y="4853635"/>
            <a:ext cx="1069943" cy="1102811"/>
          </a:xfrm>
          <a:custGeom>
            <a:avLst/>
            <a:gdLst>
              <a:gd name="T0" fmla="*/ 4130 w 5342"/>
              <a:gd name="T1" fmla="*/ 0 h 4133"/>
              <a:gd name="T2" fmla="*/ 4130 w 5342"/>
              <a:gd name="T3" fmla="*/ 0 h 4133"/>
              <a:gd name="T4" fmla="*/ 3142 w 5342"/>
              <a:gd name="T5" fmla="*/ 0 h 4133"/>
              <a:gd name="T6" fmla="*/ 2199 w 5342"/>
              <a:gd name="T7" fmla="*/ 0 h 4133"/>
              <a:gd name="T8" fmla="*/ 1211 w 5342"/>
              <a:gd name="T9" fmla="*/ 0 h 4133"/>
              <a:gd name="T10" fmla="*/ 0 w 5342"/>
              <a:gd name="T11" fmla="*/ 4132 h 4133"/>
              <a:gd name="T12" fmla="*/ 2199 w 5342"/>
              <a:gd name="T13" fmla="*/ 4132 h 4133"/>
              <a:gd name="T14" fmla="*/ 3142 w 5342"/>
              <a:gd name="T15" fmla="*/ 4132 h 4133"/>
              <a:gd name="T16" fmla="*/ 5341 w 5342"/>
              <a:gd name="T17" fmla="*/ 4132 h 4133"/>
              <a:gd name="T18" fmla="*/ 4130 w 5342"/>
              <a:gd name="T19" fmla="*/ 0 h 4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342" h="4133">
                <a:moveTo>
                  <a:pt x="4130" y="0"/>
                </a:moveTo>
                <a:lnTo>
                  <a:pt x="4130" y="0"/>
                </a:lnTo>
                <a:cubicBezTo>
                  <a:pt x="3142" y="0"/>
                  <a:pt x="3142" y="0"/>
                  <a:pt x="3142" y="0"/>
                </a:cubicBezTo>
                <a:cubicBezTo>
                  <a:pt x="2199" y="0"/>
                  <a:pt x="2199" y="0"/>
                  <a:pt x="2199" y="0"/>
                </a:cubicBezTo>
                <a:cubicBezTo>
                  <a:pt x="1211" y="0"/>
                  <a:pt x="1211" y="0"/>
                  <a:pt x="1211" y="0"/>
                </a:cubicBezTo>
                <a:cubicBezTo>
                  <a:pt x="1211" y="0"/>
                  <a:pt x="1451" y="4132"/>
                  <a:pt x="0" y="4132"/>
                </a:cubicBezTo>
                <a:cubicBezTo>
                  <a:pt x="2199" y="4132"/>
                  <a:pt x="2199" y="4132"/>
                  <a:pt x="2199" y="4132"/>
                </a:cubicBezTo>
                <a:cubicBezTo>
                  <a:pt x="3142" y="4132"/>
                  <a:pt x="3142" y="4132"/>
                  <a:pt x="3142" y="4132"/>
                </a:cubicBezTo>
                <a:cubicBezTo>
                  <a:pt x="5341" y="4132"/>
                  <a:pt x="5341" y="4132"/>
                  <a:pt x="5341" y="4132"/>
                </a:cubicBezTo>
                <a:cubicBezTo>
                  <a:pt x="3890" y="4132"/>
                  <a:pt x="4130" y="0"/>
                  <a:pt x="4130" y="0"/>
                </a:cubicBezTo>
              </a:path>
            </a:pathLst>
          </a:custGeom>
          <a:solidFill>
            <a:srgbClr val="0070C0"/>
          </a:solidFill>
          <a:ln>
            <a:noFill/>
          </a:ln>
          <a:effectLst/>
        </p:spPr>
        <p:txBody>
          <a:bodyPr lIns="91423" tIns="45712" rIns="91423" bIns="45712" anchor="ctr"/>
          <a:lstStyle/>
          <a:p>
            <a:pPr algn="ctr"/>
            <a:endParaRPr/>
          </a:p>
        </p:txBody>
      </p:sp>
      <p:sp>
        <p:nvSpPr>
          <p:cNvPr id="134" name="Freeform: Shape 129"/>
          <p:cNvSpPr/>
          <p:nvPr/>
        </p:nvSpPr>
        <p:spPr bwMode="auto">
          <a:xfrm>
            <a:off x="683569" y="2233930"/>
            <a:ext cx="4248471" cy="4503250"/>
          </a:xfrm>
          <a:custGeom>
            <a:avLst/>
            <a:gdLst>
              <a:gd name="T0" fmla="*/ 19054 w 19590"/>
              <a:gd name="T1" fmla="*/ 0 h 12867"/>
              <a:gd name="T2" fmla="*/ 19054 w 19590"/>
              <a:gd name="T3" fmla="*/ 0 h 12867"/>
              <a:gd name="T4" fmla="*/ 534 w 19590"/>
              <a:gd name="T5" fmla="*/ 0 h 12867"/>
              <a:gd name="T6" fmla="*/ 0 w 19590"/>
              <a:gd name="T7" fmla="*/ 534 h 12867"/>
              <a:gd name="T8" fmla="*/ 0 w 19590"/>
              <a:gd name="T9" fmla="*/ 11450 h 12867"/>
              <a:gd name="T10" fmla="*/ 0 w 19590"/>
              <a:gd name="T11" fmla="*/ 11557 h 12867"/>
              <a:gd name="T12" fmla="*/ 0 w 19590"/>
              <a:gd name="T13" fmla="*/ 12403 h 12867"/>
              <a:gd name="T14" fmla="*/ 463 w 19590"/>
              <a:gd name="T15" fmla="*/ 12866 h 12867"/>
              <a:gd name="T16" fmla="*/ 19126 w 19590"/>
              <a:gd name="T17" fmla="*/ 12866 h 12867"/>
              <a:gd name="T18" fmla="*/ 19589 w 19590"/>
              <a:gd name="T19" fmla="*/ 12403 h 12867"/>
              <a:gd name="T20" fmla="*/ 19589 w 19590"/>
              <a:gd name="T21" fmla="*/ 11557 h 12867"/>
              <a:gd name="T22" fmla="*/ 19589 w 19590"/>
              <a:gd name="T23" fmla="*/ 11450 h 12867"/>
              <a:gd name="T24" fmla="*/ 19589 w 19590"/>
              <a:gd name="T25" fmla="*/ 534 h 12867"/>
              <a:gd name="T26" fmla="*/ 19054 w 19590"/>
              <a:gd name="T27" fmla="*/ 0 h 1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9590" h="12867">
                <a:moveTo>
                  <a:pt x="19054" y="0"/>
                </a:moveTo>
                <a:lnTo>
                  <a:pt x="19054" y="0"/>
                </a:lnTo>
                <a:cubicBezTo>
                  <a:pt x="534" y="0"/>
                  <a:pt x="534" y="0"/>
                  <a:pt x="534" y="0"/>
                </a:cubicBezTo>
                <a:cubicBezTo>
                  <a:pt x="240" y="0"/>
                  <a:pt x="0" y="240"/>
                  <a:pt x="0" y="534"/>
                </a:cubicBezTo>
                <a:cubicBezTo>
                  <a:pt x="0" y="11450"/>
                  <a:pt x="0" y="11450"/>
                  <a:pt x="0" y="11450"/>
                </a:cubicBezTo>
                <a:cubicBezTo>
                  <a:pt x="0" y="11557"/>
                  <a:pt x="0" y="11557"/>
                  <a:pt x="0" y="11557"/>
                </a:cubicBezTo>
                <a:cubicBezTo>
                  <a:pt x="0" y="12403"/>
                  <a:pt x="0" y="12403"/>
                  <a:pt x="0" y="12403"/>
                </a:cubicBezTo>
                <a:cubicBezTo>
                  <a:pt x="0" y="12661"/>
                  <a:pt x="205" y="12866"/>
                  <a:pt x="463" y="12866"/>
                </a:cubicBezTo>
                <a:cubicBezTo>
                  <a:pt x="19126" y="12866"/>
                  <a:pt x="19126" y="12866"/>
                  <a:pt x="19126" y="12866"/>
                </a:cubicBezTo>
                <a:cubicBezTo>
                  <a:pt x="19384" y="12866"/>
                  <a:pt x="19589" y="12661"/>
                  <a:pt x="19589" y="12403"/>
                </a:cubicBezTo>
                <a:cubicBezTo>
                  <a:pt x="19589" y="11557"/>
                  <a:pt x="19589" y="11557"/>
                  <a:pt x="19589" y="11557"/>
                </a:cubicBezTo>
                <a:cubicBezTo>
                  <a:pt x="19589" y="11450"/>
                  <a:pt x="19589" y="11450"/>
                  <a:pt x="19589" y="11450"/>
                </a:cubicBezTo>
                <a:cubicBezTo>
                  <a:pt x="19589" y="534"/>
                  <a:pt x="19589" y="534"/>
                  <a:pt x="19589" y="534"/>
                </a:cubicBezTo>
                <a:cubicBezTo>
                  <a:pt x="19589" y="240"/>
                  <a:pt x="19348" y="0"/>
                  <a:pt x="19054" y="0"/>
                </a:cubicBezTo>
              </a:path>
            </a:pathLst>
          </a:custGeom>
          <a:solidFill>
            <a:srgbClr val="0070C0"/>
          </a:solidFill>
          <a:ln>
            <a:noFill/>
          </a:ln>
          <a:effectLst/>
        </p:spPr>
        <p:txBody>
          <a:bodyPr lIns="91423" tIns="45712" rIns="91423" bIns="45712" anchor="ctr"/>
          <a:lstStyle/>
          <a:p>
            <a:pPr algn="ctr"/>
            <a:endParaRPr/>
          </a:p>
        </p:txBody>
      </p:sp>
      <p:sp>
        <p:nvSpPr>
          <p:cNvPr id="137" name="Freeform: Shape 132"/>
          <p:cNvSpPr/>
          <p:nvPr/>
        </p:nvSpPr>
        <p:spPr bwMode="auto">
          <a:xfrm>
            <a:off x="2751998" y="5202506"/>
            <a:ext cx="191882" cy="255673"/>
          </a:xfrm>
          <a:custGeom>
            <a:avLst/>
            <a:gdLst>
              <a:gd name="T0" fmla="*/ 961 w 962"/>
              <a:gd name="T1" fmla="*/ 481 h 963"/>
              <a:gd name="T2" fmla="*/ 961 w 962"/>
              <a:gd name="T3" fmla="*/ 481 h 963"/>
              <a:gd name="T4" fmla="*/ 481 w 962"/>
              <a:gd name="T5" fmla="*/ 962 h 963"/>
              <a:gd name="T6" fmla="*/ 0 w 962"/>
              <a:gd name="T7" fmla="*/ 481 h 963"/>
              <a:gd name="T8" fmla="*/ 481 w 962"/>
              <a:gd name="T9" fmla="*/ 0 h 963"/>
              <a:gd name="T10" fmla="*/ 961 w 962"/>
              <a:gd name="T11" fmla="*/ 481 h 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62" h="963">
                <a:moveTo>
                  <a:pt x="961" y="481"/>
                </a:moveTo>
                <a:lnTo>
                  <a:pt x="961" y="481"/>
                </a:lnTo>
                <a:cubicBezTo>
                  <a:pt x="961" y="748"/>
                  <a:pt x="747" y="962"/>
                  <a:pt x="481" y="962"/>
                </a:cubicBezTo>
                <a:cubicBezTo>
                  <a:pt x="214" y="962"/>
                  <a:pt x="0" y="748"/>
                  <a:pt x="0" y="481"/>
                </a:cubicBezTo>
                <a:cubicBezTo>
                  <a:pt x="0" y="214"/>
                  <a:pt x="214" y="0"/>
                  <a:pt x="481" y="0"/>
                </a:cubicBezTo>
                <a:cubicBezTo>
                  <a:pt x="747" y="0"/>
                  <a:pt x="961" y="214"/>
                  <a:pt x="961" y="481"/>
                </a:cubicBezTo>
              </a:path>
            </a:pathLst>
          </a:cu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txBody>
          <a:bodyPr lIns="91423" tIns="45712" rIns="91423" bIns="45712" anchor="ctr"/>
          <a:lstStyle/>
          <a:p>
            <a:pPr algn="ctr"/>
            <a:endParaRPr/>
          </a:p>
        </p:txBody>
      </p:sp>
      <p:sp>
        <p:nvSpPr>
          <p:cNvPr id="138" name="Freeform: Shape 133"/>
          <p:cNvSpPr/>
          <p:nvPr/>
        </p:nvSpPr>
        <p:spPr bwMode="auto">
          <a:xfrm>
            <a:off x="2301914" y="5933242"/>
            <a:ext cx="1092050" cy="49485"/>
          </a:xfrm>
          <a:custGeom>
            <a:avLst/>
            <a:gdLst>
              <a:gd name="T0" fmla="*/ 5448 w 5449"/>
              <a:gd name="T1" fmla="*/ 187 h 188"/>
              <a:gd name="T2" fmla="*/ 0 w 5449"/>
              <a:gd name="T3" fmla="*/ 187 h 188"/>
              <a:gd name="T4" fmla="*/ 0 w 5449"/>
              <a:gd name="T5" fmla="*/ 0 h 188"/>
              <a:gd name="T6" fmla="*/ 5448 w 5449"/>
              <a:gd name="T7" fmla="*/ 0 h 188"/>
              <a:gd name="T8" fmla="*/ 5448 w 5449"/>
              <a:gd name="T9" fmla="*/ 187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49" h="188">
                <a:moveTo>
                  <a:pt x="5448" y="187"/>
                </a:moveTo>
                <a:lnTo>
                  <a:pt x="0" y="187"/>
                </a:lnTo>
                <a:lnTo>
                  <a:pt x="0" y="0"/>
                </a:lnTo>
                <a:lnTo>
                  <a:pt x="5448" y="0"/>
                </a:lnTo>
                <a:lnTo>
                  <a:pt x="5448" y="187"/>
                </a:lnTo>
              </a:path>
            </a:pathLst>
          </a:custGeom>
          <a:solidFill>
            <a:srgbClr val="0070C0"/>
          </a:solidFill>
          <a:ln>
            <a:noFill/>
          </a:ln>
          <a:effectLst/>
        </p:spPr>
        <p:txBody>
          <a:bodyPr lIns="91423" tIns="45712" rIns="91423" bIns="45712" anchor="ctr"/>
          <a:lstStyle/>
          <a:p>
            <a:pPr algn="ctr"/>
            <a:endParaRPr/>
          </a:p>
        </p:txBody>
      </p:sp>
      <p:sp>
        <p:nvSpPr>
          <p:cNvPr id="3" name="文本框 2"/>
          <p:cNvSpPr txBox="1"/>
          <p:nvPr/>
        </p:nvSpPr>
        <p:spPr>
          <a:xfrm>
            <a:off x="844457" y="2233931"/>
            <a:ext cx="3832994" cy="4191901"/>
          </a:xfrm>
          <a:prstGeom prst="rect">
            <a:avLst/>
          </a:prstGeom>
          <a:solidFill>
            <a:schemeClr val="bg2"/>
          </a:solidFill>
        </p:spPr>
        <p:txBody>
          <a:bodyPr wrap="square" lIns="91423" tIns="45712" rIns="91423" bIns="45712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400" b="1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</a:t>
            </a:r>
            <a:r>
              <a:rPr lang="zh-CN" altLang="en-US" sz="2400" b="1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本政府为代表中华人民共和国全国人民的唯一合法政府。凡愿</a:t>
            </a:r>
            <a:r>
              <a:rPr lang="zh-CN" altLang="en-US" sz="2400" b="1" u="sng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遵守平等、互利及互相尊重领土主权</a:t>
            </a:r>
            <a:r>
              <a:rPr lang="zh-CN" altLang="en-US" sz="2400" b="1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等项原则的任何外国政府，本政府均愿与之建立外交关系。</a:t>
            </a:r>
          </a:p>
          <a:p>
            <a:pPr algn="just">
              <a:lnSpc>
                <a:spcPct val="100000"/>
              </a:lnSpc>
            </a:pP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  <a:cs typeface="楷体_GB2312" panose="02010609030101010101" charset="-122"/>
              </a:rPr>
              <a:t>     ——《</a:t>
            </a:r>
            <a:r>
              <a:rPr lang="en-US" altLang="zh-CN" sz="2400" dirty="0" err="1">
                <a:latin typeface="楷体" panose="02010609060101010101" pitchFamily="49" charset="-122"/>
                <a:ea typeface="楷体" panose="02010609060101010101" pitchFamily="49" charset="-122"/>
                <a:cs typeface="楷体_GB2312" panose="02010609030101010101" charset="-122"/>
              </a:rPr>
              <a:t>中央人民政府公告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  <a:cs typeface="楷体_GB2312" panose="02010609030101010101" charset="-122"/>
              </a:rPr>
              <a:t>》</a:t>
            </a:r>
          </a:p>
        </p:txBody>
      </p:sp>
      <p:sp>
        <p:nvSpPr>
          <p:cNvPr id="13313" name="矩形 3"/>
          <p:cNvSpPr/>
          <p:nvPr/>
        </p:nvSpPr>
        <p:spPr>
          <a:xfrm flipH="1">
            <a:off x="214659" y="791348"/>
            <a:ext cx="7109604" cy="757114"/>
          </a:xfrm>
          <a:prstGeom prst="rect">
            <a:avLst/>
          </a:prstGeom>
          <a:noFill/>
          <a:ln w="9525">
            <a:noFill/>
          </a:ln>
        </p:spPr>
        <p:txBody>
          <a:bodyPr wrap="none" lIns="91423" tIns="45712" rIns="91423" bIns="45712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新中国如何建立自己的外交关系？</a:t>
            </a:r>
          </a:p>
        </p:txBody>
      </p:sp>
      <p:pic>
        <p:nvPicPr>
          <p:cNvPr id="77866" name="图片 77865" descr="1949年10月1日，毛泽东在北京天安门向全世界庄严宣告中华人民共和国成立。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6485" y="2387423"/>
            <a:ext cx="2900839" cy="3884930"/>
          </a:xfrm>
          <a:prstGeom prst="rect">
            <a:avLst/>
          </a:prstGeom>
          <a:noFill/>
          <a:ln w="9525" cap="flat" cmpd="sng">
            <a:solidFill>
              <a:srgbClr val="808000"/>
            </a:solidFill>
            <a:prstDash val="solid"/>
            <a:miter/>
            <a:headEnd type="none" w="med" len="med"/>
            <a:tailEnd type="none" w="med" len="med"/>
          </a:ln>
        </p:spPr>
      </p:pic>
      <p:pic>
        <p:nvPicPr>
          <p:cNvPr id="77835" name="图片 77834" descr="jian000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291850">
            <a:off x="2847245" y="1336802"/>
            <a:ext cx="1422302" cy="6591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3785140" y="1579179"/>
            <a:ext cx="5264687" cy="646315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  <a:latin typeface="SentyZHAO 新蒂赵孟頫" panose="02010600030101010101" charset="-122"/>
                <a:ea typeface="SentyZHAO 新蒂赵孟頫" panose="02010600030101010101" charset="-122"/>
              </a:rPr>
              <a:t>独立自主的和平外交政策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23" name="组合 22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25" name="直接连接符 24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6" name="图片 25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7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24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352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7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78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7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3231043" y="3024387"/>
            <a:ext cx="2787185" cy="3153637"/>
            <a:chOff x="4062750" y="2232902"/>
            <a:chExt cx="2628619" cy="2628031"/>
          </a:xfrm>
          <a:solidFill>
            <a:srgbClr val="71B657"/>
          </a:solidFill>
        </p:grpSpPr>
        <p:sp>
          <p:nvSpPr>
            <p:cNvPr id="37" name="Freeform 4"/>
            <p:cNvSpPr/>
            <p:nvPr/>
          </p:nvSpPr>
          <p:spPr bwMode="auto">
            <a:xfrm>
              <a:off x="4062750" y="2232902"/>
              <a:ext cx="2628619" cy="2628031"/>
            </a:xfrm>
            <a:custGeom>
              <a:avLst/>
              <a:gdLst>
                <a:gd name="T0" fmla="*/ 800 w 1050"/>
                <a:gd name="T1" fmla="*/ 903 h 1049"/>
                <a:gd name="T2" fmla="*/ 766 w 1050"/>
                <a:gd name="T3" fmla="*/ 996 h 1049"/>
                <a:gd name="T4" fmla="*/ 671 w 1050"/>
                <a:gd name="T5" fmla="*/ 969 h 1049"/>
                <a:gd name="T6" fmla="*/ 625 w 1050"/>
                <a:gd name="T7" fmla="*/ 1044 h 1049"/>
                <a:gd name="T8" fmla="*/ 526 w 1050"/>
                <a:gd name="T9" fmla="*/ 991 h 1049"/>
                <a:gd name="T10" fmla="*/ 443 w 1050"/>
                <a:gd name="T11" fmla="*/ 1047 h 1049"/>
                <a:gd name="T12" fmla="*/ 381 w 1050"/>
                <a:gd name="T13" fmla="*/ 969 h 1049"/>
                <a:gd name="T14" fmla="*/ 301 w 1050"/>
                <a:gd name="T15" fmla="*/ 1003 h 1049"/>
                <a:gd name="T16" fmla="*/ 272 w 1050"/>
                <a:gd name="T17" fmla="*/ 917 h 1049"/>
                <a:gd name="T18" fmla="*/ 232 w 1050"/>
                <a:gd name="T19" fmla="*/ 888 h 1049"/>
                <a:gd name="T20" fmla="*/ 140 w 1050"/>
                <a:gd name="T21" fmla="*/ 886 h 1049"/>
                <a:gd name="T22" fmla="*/ 134 w 1050"/>
                <a:gd name="T23" fmla="*/ 778 h 1049"/>
                <a:gd name="T24" fmla="*/ 47 w 1050"/>
                <a:gd name="T25" fmla="*/ 750 h 1049"/>
                <a:gd name="T26" fmla="*/ 78 w 1050"/>
                <a:gd name="T27" fmla="*/ 657 h 1049"/>
                <a:gd name="T28" fmla="*/ 0 w 1050"/>
                <a:gd name="T29" fmla="*/ 590 h 1049"/>
                <a:gd name="T30" fmla="*/ 60 w 1050"/>
                <a:gd name="T31" fmla="*/ 500 h 1049"/>
                <a:gd name="T32" fmla="*/ 6 w 1050"/>
                <a:gd name="T33" fmla="*/ 426 h 1049"/>
                <a:gd name="T34" fmla="*/ 86 w 1050"/>
                <a:gd name="T35" fmla="*/ 368 h 1049"/>
                <a:gd name="T36" fmla="*/ 55 w 1050"/>
                <a:gd name="T37" fmla="*/ 284 h 1049"/>
                <a:gd name="T38" fmla="*/ 148 w 1050"/>
                <a:gd name="T39" fmla="*/ 250 h 1049"/>
                <a:gd name="T40" fmla="*/ 140 w 1050"/>
                <a:gd name="T41" fmla="*/ 163 h 1049"/>
                <a:gd name="T42" fmla="*/ 232 w 1050"/>
                <a:gd name="T43" fmla="*/ 162 h 1049"/>
                <a:gd name="T44" fmla="*/ 271 w 1050"/>
                <a:gd name="T45" fmla="*/ 61 h 1049"/>
                <a:gd name="T46" fmla="*/ 358 w 1050"/>
                <a:gd name="T47" fmla="*/ 88 h 1049"/>
                <a:gd name="T48" fmla="*/ 405 w 1050"/>
                <a:gd name="T49" fmla="*/ 73 h 1049"/>
                <a:gd name="T50" fmla="*/ 501 w 1050"/>
                <a:gd name="T51" fmla="*/ 58 h 1049"/>
                <a:gd name="T52" fmla="*/ 592 w 1050"/>
                <a:gd name="T53" fmla="*/ 0 h 1049"/>
                <a:gd name="T54" fmla="*/ 646 w 1050"/>
                <a:gd name="T55" fmla="*/ 73 h 1049"/>
                <a:gd name="T56" fmla="*/ 694 w 1050"/>
                <a:gd name="T57" fmla="*/ 88 h 1049"/>
                <a:gd name="T58" fmla="*/ 781 w 1050"/>
                <a:gd name="T59" fmla="*/ 61 h 1049"/>
                <a:gd name="T60" fmla="*/ 810 w 1050"/>
                <a:gd name="T61" fmla="*/ 155 h 1049"/>
                <a:gd name="T62" fmla="*/ 900 w 1050"/>
                <a:gd name="T63" fmla="*/ 151 h 1049"/>
                <a:gd name="T64" fmla="*/ 904 w 1050"/>
                <a:gd name="T65" fmla="*/ 250 h 1049"/>
                <a:gd name="T66" fmla="*/ 997 w 1050"/>
                <a:gd name="T67" fmla="*/ 284 h 1049"/>
                <a:gd name="T68" fmla="*/ 970 w 1050"/>
                <a:gd name="T69" fmla="*/ 380 h 1049"/>
                <a:gd name="T70" fmla="*/ 1045 w 1050"/>
                <a:gd name="T71" fmla="*/ 426 h 1049"/>
                <a:gd name="T72" fmla="*/ 993 w 1050"/>
                <a:gd name="T73" fmla="*/ 524 h 1049"/>
                <a:gd name="T74" fmla="*/ 1048 w 1050"/>
                <a:gd name="T75" fmla="*/ 607 h 1049"/>
                <a:gd name="T76" fmla="*/ 970 w 1050"/>
                <a:gd name="T77" fmla="*/ 669 h 1049"/>
                <a:gd name="T78" fmla="*/ 1005 w 1050"/>
                <a:gd name="T79" fmla="*/ 750 h 1049"/>
                <a:gd name="T80" fmla="*/ 918 w 1050"/>
                <a:gd name="T81" fmla="*/ 778 h 1049"/>
                <a:gd name="T82" fmla="*/ 889 w 1050"/>
                <a:gd name="T83" fmla="*/ 818 h 1049"/>
                <a:gd name="T84" fmla="*/ 888 w 1050"/>
                <a:gd name="T85" fmla="*/ 911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0" h="1049">
                  <a:moveTo>
                    <a:pt x="888" y="911"/>
                  </a:moveTo>
                  <a:lnTo>
                    <a:pt x="820" y="888"/>
                  </a:lnTo>
                  <a:lnTo>
                    <a:pt x="800" y="903"/>
                  </a:lnTo>
                  <a:lnTo>
                    <a:pt x="780" y="917"/>
                  </a:lnTo>
                  <a:lnTo>
                    <a:pt x="781" y="988"/>
                  </a:lnTo>
                  <a:lnTo>
                    <a:pt x="766" y="996"/>
                  </a:lnTo>
                  <a:lnTo>
                    <a:pt x="751" y="1003"/>
                  </a:lnTo>
                  <a:lnTo>
                    <a:pt x="694" y="961"/>
                  </a:lnTo>
                  <a:lnTo>
                    <a:pt x="671" y="969"/>
                  </a:lnTo>
                  <a:lnTo>
                    <a:pt x="658" y="972"/>
                  </a:lnTo>
                  <a:lnTo>
                    <a:pt x="646" y="976"/>
                  </a:lnTo>
                  <a:lnTo>
                    <a:pt x="625" y="1044"/>
                  </a:lnTo>
                  <a:lnTo>
                    <a:pt x="592" y="1049"/>
                  </a:lnTo>
                  <a:lnTo>
                    <a:pt x="551" y="991"/>
                  </a:lnTo>
                  <a:lnTo>
                    <a:pt x="526" y="991"/>
                  </a:lnTo>
                  <a:lnTo>
                    <a:pt x="501" y="991"/>
                  </a:lnTo>
                  <a:lnTo>
                    <a:pt x="460" y="1049"/>
                  </a:lnTo>
                  <a:lnTo>
                    <a:pt x="443" y="1047"/>
                  </a:lnTo>
                  <a:lnTo>
                    <a:pt x="426" y="1044"/>
                  </a:lnTo>
                  <a:lnTo>
                    <a:pt x="405" y="976"/>
                  </a:lnTo>
                  <a:lnTo>
                    <a:pt x="381" y="969"/>
                  </a:lnTo>
                  <a:lnTo>
                    <a:pt x="369" y="965"/>
                  </a:lnTo>
                  <a:lnTo>
                    <a:pt x="358" y="961"/>
                  </a:lnTo>
                  <a:lnTo>
                    <a:pt x="301" y="1003"/>
                  </a:lnTo>
                  <a:lnTo>
                    <a:pt x="286" y="996"/>
                  </a:lnTo>
                  <a:lnTo>
                    <a:pt x="271" y="988"/>
                  </a:lnTo>
                  <a:lnTo>
                    <a:pt x="272" y="917"/>
                  </a:lnTo>
                  <a:lnTo>
                    <a:pt x="252" y="903"/>
                  </a:lnTo>
                  <a:lnTo>
                    <a:pt x="242" y="895"/>
                  </a:lnTo>
                  <a:lnTo>
                    <a:pt x="232" y="888"/>
                  </a:lnTo>
                  <a:lnTo>
                    <a:pt x="164" y="911"/>
                  </a:lnTo>
                  <a:lnTo>
                    <a:pt x="152" y="899"/>
                  </a:lnTo>
                  <a:lnTo>
                    <a:pt x="140" y="886"/>
                  </a:lnTo>
                  <a:lnTo>
                    <a:pt x="163" y="818"/>
                  </a:lnTo>
                  <a:lnTo>
                    <a:pt x="148" y="799"/>
                  </a:lnTo>
                  <a:lnTo>
                    <a:pt x="134" y="778"/>
                  </a:lnTo>
                  <a:lnTo>
                    <a:pt x="63" y="779"/>
                  </a:lnTo>
                  <a:lnTo>
                    <a:pt x="55" y="765"/>
                  </a:lnTo>
                  <a:lnTo>
                    <a:pt x="47" y="750"/>
                  </a:lnTo>
                  <a:lnTo>
                    <a:pt x="90" y="693"/>
                  </a:lnTo>
                  <a:lnTo>
                    <a:pt x="82" y="669"/>
                  </a:lnTo>
                  <a:lnTo>
                    <a:pt x="78" y="657"/>
                  </a:lnTo>
                  <a:lnTo>
                    <a:pt x="75" y="645"/>
                  </a:lnTo>
                  <a:lnTo>
                    <a:pt x="6" y="623"/>
                  </a:lnTo>
                  <a:lnTo>
                    <a:pt x="0" y="590"/>
                  </a:lnTo>
                  <a:lnTo>
                    <a:pt x="60" y="549"/>
                  </a:lnTo>
                  <a:lnTo>
                    <a:pt x="59" y="524"/>
                  </a:lnTo>
                  <a:lnTo>
                    <a:pt x="60" y="500"/>
                  </a:lnTo>
                  <a:lnTo>
                    <a:pt x="0" y="459"/>
                  </a:lnTo>
                  <a:lnTo>
                    <a:pt x="3" y="442"/>
                  </a:lnTo>
                  <a:lnTo>
                    <a:pt x="6" y="426"/>
                  </a:lnTo>
                  <a:lnTo>
                    <a:pt x="75" y="405"/>
                  </a:lnTo>
                  <a:lnTo>
                    <a:pt x="82" y="380"/>
                  </a:lnTo>
                  <a:lnTo>
                    <a:pt x="86" y="368"/>
                  </a:lnTo>
                  <a:lnTo>
                    <a:pt x="90" y="356"/>
                  </a:lnTo>
                  <a:lnTo>
                    <a:pt x="47" y="299"/>
                  </a:lnTo>
                  <a:lnTo>
                    <a:pt x="55" y="284"/>
                  </a:lnTo>
                  <a:lnTo>
                    <a:pt x="63" y="270"/>
                  </a:lnTo>
                  <a:lnTo>
                    <a:pt x="134" y="271"/>
                  </a:lnTo>
                  <a:lnTo>
                    <a:pt x="148" y="250"/>
                  </a:lnTo>
                  <a:lnTo>
                    <a:pt x="155" y="240"/>
                  </a:lnTo>
                  <a:lnTo>
                    <a:pt x="163" y="231"/>
                  </a:lnTo>
                  <a:lnTo>
                    <a:pt x="140" y="163"/>
                  </a:lnTo>
                  <a:lnTo>
                    <a:pt x="152" y="151"/>
                  </a:lnTo>
                  <a:lnTo>
                    <a:pt x="164" y="139"/>
                  </a:lnTo>
                  <a:lnTo>
                    <a:pt x="232" y="162"/>
                  </a:lnTo>
                  <a:lnTo>
                    <a:pt x="252" y="147"/>
                  </a:lnTo>
                  <a:lnTo>
                    <a:pt x="272" y="133"/>
                  </a:lnTo>
                  <a:lnTo>
                    <a:pt x="271" y="61"/>
                  </a:lnTo>
                  <a:lnTo>
                    <a:pt x="286" y="53"/>
                  </a:lnTo>
                  <a:lnTo>
                    <a:pt x="301" y="46"/>
                  </a:lnTo>
                  <a:lnTo>
                    <a:pt x="358" y="88"/>
                  </a:lnTo>
                  <a:lnTo>
                    <a:pt x="381" y="80"/>
                  </a:lnTo>
                  <a:lnTo>
                    <a:pt x="393" y="76"/>
                  </a:lnTo>
                  <a:lnTo>
                    <a:pt x="405" y="73"/>
                  </a:lnTo>
                  <a:lnTo>
                    <a:pt x="426" y="5"/>
                  </a:lnTo>
                  <a:lnTo>
                    <a:pt x="460" y="0"/>
                  </a:lnTo>
                  <a:lnTo>
                    <a:pt x="501" y="58"/>
                  </a:lnTo>
                  <a:lnTo>
                    <a:pt x="526" y="57"/>
                  </a:lnTo>
                  <a:lnTo>
                    <a:pt x="551" y="58"/>
                  </a:lnTo>
                  <a:lnTo>
                    <a:pt x="592" y="0"/>
                  </a:lnTo>
                  <a:lnTo>
                    <a:pt x="608" y="2"/>
                  </a:lnTo>
                  <a:lnTo>
                    <a:pt x="625" y="5"/>
                  </a:lnTo>
                  <a:lnTo>
                    <a:pt x="646" y="73"/>
                  </a:lnTo>
                  <a:lnTo>
                    <a:pt x="671" y="80"/>
                  </a:lnTo>
                  <a:lnTo>
                    <a:pt x="682" y="84"/>
                  </a:lnTo>
                  <a:lnTo>
                    <a:pt x="694" y="88"/>
                  </a:lnTo>
                  <a:lnTo>
                    <a:pt x="751" y="46"/>
                  </a:lnTo>
                  <a:lnTo>
                    <a:pt x="766" y="53"/>
                  </a:lnTo>
                  <a:lnTo>
                    <a:pt x="781" y="61"/>
                  </a:lnTo>
                  <a:lnTo>
                    <a:pt x="780" y="133"/>
                  </a:lnTo>
                  <a:lnTo>
                    <a:pt x="800" y="147"/>
                  </a:lnTo>
                  <a:lnTo>
                    <a:pt x="810" y="155"/>
                  </a:lnTo>
                  <a:lnTo>
                    <a:pt x="820" y="162"/>
                  </a:lnTo>
                  <a:lnTo>
                    <a:pt x="888" y="139"/>
                  </a:lnTo>
                  <a:lnTo>
                    <a:pt x="900" y="151"/>
                  </a:lnTo>
                  <a:lnTo>
                    <a:pt x="912" y="163"/>
                  </a:lnTo>
                  <a:lnTo>
                    <a:pt x="889" y="231"/>
                  </a:lnTo>
                  <a:lnTo>
                    <a:pt x="904" y="250"/>
                  </a:lnTo>
                  <a:lnTo>
                    <a:pt x="918" y="271"/>
                  </a:lnTo>
                  <a:lnTo>
                    <a:pt x="989" y="270"/>
                  </a:lnTo>
                  <a:lnTo>
                    <a:pt x="997" y="284"/>
                  </a:lnTo>
                  <a:lnTo>
                    <a:pt x="1005" y="299"/>
                  </a:lnTo>
                  <a:lnTo>
                    <a:pt x="962" y="356"/>
                  </a:lnTo>
                  <a:lnTo>
                    <a:pt x="970" y="380"/>
                  </a:lnTo>
                  <a:lnTo>
                    <a:pt x="974" y="393"/>
                  </a:lnTo>
                  <a:lnTo>
                    <a:pt x="977" y="405"/>
                  </a:lnTo>
                  <a:lnTo>
                    <a:pt x="1045" y="426"/>
                  </a:lnTo>
                  <a:lnTo>
                    <a:pt x="1050" y="459"/>
                  </a:lnTo>
                  <a:lnTo>
                    <a:pt x="992" y="500"/>
                  </a:lnTo>
                  <a:lnTo>
                    <a:pt x="993" y="524"/>
                  </a:lnTo>
                  <a:lnTo>
                    <a:pt x="992" y="549"/>
                  </a:lnTo>
                  <a:lnTo>
                    <a:pt x="1050" y="590"/>
                  </a:lnTo>
                  <a:lnTo>
                    <a:pt x="1048" y="607"/>
                  </a:lnTo>
                  <a:lnTo>
                    <a:pt x="1045" y="623"/>
                  </a:lnTo>
                  <a:lnTo>
                    <a:pt x="977" y="645"/>
                  </a:lnTo>
                  <a:lnTo>
                    <a:pt x="970" y="669"/>
                  </a:lnTo>
                  <a:lnTo>
                    <a:pt x="966" y="681"/>
                  </a:lnTo>
                  <a:lnTo>
                    <a:pt x="962" y="693"/>
                  </a:lnTo>
                  <a:lnTo>
                    <a:pt x="1005" y="750"/>
                  </a:lnTo>
                  <a:lnTo>
                    <a:pt x="997" y="765"/>
                  </a:lnTo>
                  <a:lnTo>
                    <a:pt x="989" y="779"/>
                  </a:lnTo>
                  <a:lnTo>
                    <a:pt x="918" y="778"/>
                  </a:lnTo>
                  <a:lnTo>
                    <a:pt x="904" y="799"/>
                  </a:lnTo>
                  <a:lnTo>
                    <a:pt x="897" y="809"/>
                  </a:lnTo>
                  <a:lnTo>
                    <a:pt x="889" y="818"/>
                  </a:lnTo>
                  <a:lnTo>
                    <a:pt x="912" y="886"/>
                  </a:lnTo>
                  <a:lnTo>
                    <a:pt x="900" y="899"/>
                  </a:lnTo>
                  <a:lnTo>
                    <a:pt x="888" y="911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38" name="Oval 5"/>
            <p:cNvSpPr>
              <a:spLocks noChangeArrowheads="1"/>
            </p:cNvSpPr>
            <p:nvPr/>
          </p:nvSpPr>
          <p:spPr bwMode="auto">
            <a:xfrm>
              <a:off x="4468796" y="2633517"/>
              <a:ext cx="1821868" cy="1826802"/>
            </a:xfrm>
            <a:prstGeom prst="ellipse">
              <a:avLst/>
            </a:prstGeom>
            <a:grpFill/>
            <a:ln w="22225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sz="100" kern="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998277" y="1653286"/>
            <a:ext cx="2965943" cy="3359890"/>
            <a:chOff x="6206516" y="1626639"/>
            <a:chExt cx="1487948" cy="1487615"/>
          </a:xfrm>
          <a:solidFill>
            <a:srgbClr val="F57E1B"/>
          </a:solidFill>
        </p:grpSpPr>
        <p:sp>
          <p:nvSpPr>
            <p:cNvPr id="40" name="Freeform 6"/>
            <p:cNvSpPr/>
            <p:nvPr/>
          </p:nvSpPr>
          <p:spPr bwMode="auto">
            <a:xfrm>
              <a:off x="6206516" y="1626639"/>
              <a:ext cx="1487948" cy="1487615"/>
            </a:xfrm>
            <a:custGeom>
              <a:avLst/>
              <a:gdLst>
                <a:gd name="T0" fmla="*/ 441 w 637"/>
                <a:gd name="T1" fmla="*/ 550 h 638"/>
                <a:gd name="T2" fmla="*/ 420 w 637"/>
                <a:gd name="T3" fmla="*/ 560 h 638"/>
                <a:gd name="T4" fmla="*/ 397 w 637"/>
                <a:gd name="T5" fmla="*/ 568 h 638"/>
                <a:gd name="T6" fmla="*/ 362 w 637"/>
                <a:gd name="T7" fmla="*/ 636 h 638"/>
                <a:gd name="T8" fmla="*/ 312 w 637"/>
                <a:gd name="T9" fmla="*/ 579 h 638"/>
                <a:gd name="T10" fmla="*/ 288 w 637"/>
                <a:gd name="T11" fmla="*/ 577 h 638"/>
                <a:gd name="T12" fmla="*/ 264 w 637"/>
                <a:gd name="T13" fmla="*/ 573 h 638"/>
                <a:gd name="T14" fmla="*/ 209 w 637"/>
                <a:gd name="T15" fmla="*/ 619 h 638"/>
                <a:gd name="T16" fmla="*/ 181 w 637"/>
                <a:gd name="T17" fmla="*/ 608 h 638"/>
                <a:gd name="T18" fmla="*/ 174 w 637"/>
                <a:gd name="T19" fmla="*/ 533 h 638"/>
                <a:gd name="T20" fmla="*/ 155 w 637"/>
                <a:gd name="T21" fmla="*/ 519 h 638"/>
                <a:gd name="T22" fmla="*/ 79 w 637"/>
                <a:gd name="T23" fmla="*/ 531 h 638"/>
                <a:gd name="T24" fmla="*/ 56 w 637"/>
                <a:gd name="T25" fmla="*/ 502 h 638"/>
                <a:gd name="T26" fmla="*/ 89 w 637"/>
                <a:gd name="T27" fmla="*/ 432 h 638"/>
                <a:gd name="T28" fmla="*/ 78 w 637"/>
                <a:gd name="T29" fmla="*/ 410 h 638"/>
                <a:gd name="T30" fmla="*/ 6 w 637"/>
                <a:gd name="T31" fmla="*/ 383 h 638"/>
                <a:gd name="T32" fmla="*/ 0 w 637"/>
                <a:gd name="T33" fmla="*/ 346 h 638"/>
                <a:gd name="T34" fmla="*/ 64 w 637"/>
                <a:gd name="T35" fmla="*/ 301 h 638"/>
                <a:gd name="T36" fmla="*/ 67 w 637"/>
                <a:gd name="T37" fmla="*/ 276 h 638"/>
                <a:gd name="T38" fmla="*/ 17 w 637"/>
                <a:gd name="T39" fmla="*/ 215 h 638"/>
                <a:gd name="T40" fmla="*/ 30 w 637"/>
                <a:gd name="T41" fmla="*/ 182 h 638"/>
                <a:gd name="T42" fmla="*/ 109 w 637"/>
                <a:gd name="T43" fmla="*/ 175 h 638"/>
                <a:gd name="T44" fmla="*/ 124 w 637"/>
                <a:gd name="T45" fmla="*/ 155 h 638"/>
                <a:gd name="T46" fmla="*/ 111 w 637"/>
                <a:gd name="T47" fmla="*/ 76 h 638"/>
                <a:gd name="T48" fmla="*/ 138 w 637"/>
                <a:gd name="T49" fmla="*/ 55 h 638"/>
                <a:gd name="T50" fmla="*/ 211 w 637"/>
                <a:gd name="T51" fmla="*/ 88 h 638"/>
                <a:gd name="T52" fmla="*/ 234 w 637"/>
                <a:gd name="T53" fmla="*/ 79 h 638"/>
                <a:gd name="T54" fmla="*/ 261 w 637"/>
                <a:gd name="T55" fmla="*/ 4 h 638"/>
                <a:gd name="T56" fmla="*/ 279 w 637"/>
                <a:gd name="T57" fmla="*/ 1 h 638"/>
                <a:gd name="T58" fmla="*/ 330 w 637"/>
                <a:gd name="T59" fmla="*/ 64 h 638"/>
                <a:gd name="T60" fmla="*/ 355 w 637"/>
                <a:gd name="T61" fmla="*/ 66 h 638"/>
                <a:gd name="T62" fmla="*/ 379 w 637"/>
                <a:gd name="T63" fmla="*/ 70 h 638"/>
                <a:gd name="T64" fmla="*/ 436 w 637"/>
                <a:gd name="T65" fmla="*/ 21 h 638"/>
                <a:gd name="T66" fmla="*/ 461 w 637"/>
                <a:gd name="T67" fmla="*/ 32 h 638"/>
                <a:gd name="T68" fmla="*/ 468 w 637"/>
                <a:gd name="T69" fmla="*/ 110 h 638"/>
                <a:gd name="T70" fmla="*/ 488 w 637"/>
                <a:gd name="T71" fmla="*/ 125 h 638"/>
                <a:gd name="T72" fmla="*/ 562 w 637"/>
                <a:gd name="T73" fmla="*/ 112 h 638"/>
                <a:gd name="T74" fmla="*/ 579 w 637"/>
                <a:gd name="T75" fmla="*/ 136 h 638"/>
                <a:gd name="T76" fmla="*/ 548 w 637"/>
                <a:gd name="T77" fmla="*/ 201 h 638"/>
                <a:gd name="T78" fmla="*/ 554 w 637"/>
                <a:gd name="T79" fmla="*/ 213 h 638"/>
                <a:gd name="T80" fmla="*/ 563 w 637"/>
                <a:gd name="T81" fmla="*/ 235 h 638"/>
                <a:gd name="T82" fmla="*/ 632 w 637"/>
                <a:gd name="T83" fmla="*/ 261 h 638"/>
                <a:gd name="T84" fmla="*/ 637 w 637"/>
                <a:gd name="T85" fmla="*/ 301 h 638"/>
                <a:gd name="T86" fmla="*/ 577 w 637"/>
                <a:gd name="T87" fmla="*/ 344 h 638"/>
                <a:gd name="T88" fmla="*/ 574 w 637"/>
                <a:gd name="T89" fmla="*/ 367 h 638"/>
                <a:gd name="T90" fmla="*/ 620 w 637"/>
                <a:gd name="T91" fmla="*/ 424 h 638"/>
                <a:gd name="T92" fmla="*/ 604 w 637"/>
                <a:gd name="T93" fmla="*/ 462 h 638"/>
                <a:gd name="T94" fmla="*/ 532 w 637"/>
                <a:gd name="T95" fmla="*/ 469 h 638"/>
                <a:gd name="T96" fmla="*/ 518 w 637"/>
                <a:gd name="T97" fmla="*/ 488 h 638"/>
                <a:gd name="T98" fmla="*/ 529 w 637"/>
                <a:gd name="T99" fmla="*/ 559 h 638"/>
                <a:gd name="T100" fmla="*/ 505 w 637"/>
                <a:gd name="T101" fmla="*/ 579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7" h="638">
                  <a:moveTo>
                    <a:pt x="496" y="585"/>
                  </a:moveTo>
                  <a:lnTo>
                    <a:pt x="441" y="550"/>
                  </a:lnTo>
                  <a:lnTo>
                    <a:pt x="431" y="555"/>
                  </a:lnTo>
                  <a:lnTo>
                    <a:pt x="420" y="560"/>
                  </a:lnTo>
                  <a:lnTo>
                    <a:pt x="409" y="564"/>
                  </a:lnTo>
                  <a:lnTo>
                    <a:pt x="397" y="568"/>
                  </a:lnTo>
                  <a:lnTo>
                    <a:pt x="382" y="633"/>
                  </a:lnTo>
                  <a:lnTo>
                    <a:pt x="362" y="636"/>
                  </a:lnTo>
                  <a:lnTo>
                    <a:pt x="342" y="638"/>
                  </a:lnTo>
                  <a:lnTo>
                    <a:pt x="312" y="579"/>
                  </a:lnTo>
                  <a:lnTo>
                    <a:pt x="300" y="579"/>
                  </a:lnTo>
                  <a:lnTo>
                    <a:pt x="288" y="577"/>
                  </a:lnTo>
                  <a:lnTo>
                    <a:pt x="275" y="576"/>
                  </a:lnTo>
                  <a:lnTo>
                    <a:pt x="264" y="573"/>
                  </a:lnTo>
                  <a:lnTo>
                    <a:pt x="219" y="622"/>
                  </a:lnTo>
                  <a:lnTo>
                    <a:pt x="209" y="619"/>
                  </a:lnTo>
                  <a:lnTo>
                    <a:pt x="200" y="616"/>
                  </a:lnTo>
                  <a:lnTo>
                    <a:pt x="181" y="608"/>
                  </a:lnTo>
                  <a:lnTo>
                    <a:pt x="184" y="540"/>
                  </a:lnTo>
                  <a:lnTo>
                    <a:pt x="174" y="533"/>
                  </a:lnTo>
                  <a:lnTo>
                    <a:pt x="164" y="526"/>
                  </a:lnTo>
                  <a:lnTo>
                    <a:pt x="155" y="519"/>
                  </a:lnTo>
                  <a:lnTo>
                    <a:pt x="146" y="511"/>
                  </a:lnTo>
                  <a:lnTo>
                    <a:pt x="79" y="531"/>
                  </a:lnTo>
                  <a:lnTo>
                    <a:pt x="67" y="517"/>
                  </a:lnTo>
                  <a:lnTo>
                    <a:pt x="56" y="502"/>
                  </a:lnTo>
                  <a:lnTo>
                    <a:pt x="94" y="443"/>
                  </a:lnTo>
                  <a:lnTo>
                    <a:pt x="89" y="432"/>
                  </a:lnTo>
                  <a:lnTo>
                    <a:pt x="83" y="421"/>
                  </a:lnTo>
                  <a:lnTo>
                    <a:pt x="78" y="410"/>
                  </a:lnTo>
                  <a:lnTo>
                    <a:pt x="74" y="398"/>
                  </a:lnTo>
                  <a:lnTo>
                    <a:pt x="6" y="383"/>
                  </a:lnTo>
                  <a:lnTo>
                    <a:pt x="3" y="364"/>
                  </a:lnTo>
                  <a:lnTo>
                    <a:pt x="0" y="346"/>
                  </a:lnTo>
                  <a:lnTo>
                    <a:pt x="63" y="314"/>
                  </a:lnTo>
                  <a:lnTo>
                    <a:pt x="64" y="301"/>
                  </a:lnTo>
                  <a:lnTo>
                    <a:pt x="65" y="288"/>
                  </a:lnTo>
                  <a:lnTo>
                    <a:pt x="67" y="276"/>
                  </a:lnTo>
                  <a:lnTo>
                    <a:pt x="69" y="264"/>
                  </a:lnTo>
                  <a:lnTo>
                    <a:pt x="17" y="215"/>
                  </a:lnTo>
                  <a:lnTo>
                    <a:pt x="23" y="198"/>
                  </a:lnTo>
                  <a:lnTo>
                    <a:pt x="30" y="182"/>
                  </a:lnTo>
                  <a:lnTo>
                    <a:pt x="102" y="185"/>
                  </a:lnTo>
                  <a:lnTo>
                    <a:pt x="109" y="175"/>
                  </a:lnTo>
                  <a:lnTo>
                    <a:pt x="117" y="165"/>
                  </a:lnTo>
                  <a:lnTo>
                    <a:pt x="124" y="155"/>
                  </a:lnTo>
                  <a:lnTo>
                    <a:pt x="133" y="146"/>
                  </a:lnTo>
                  <a:lnTo>
                    <a:pt x="111" y="76"/>
                  </a:lnTo>
                  <a:lnTo>
                    <a:pt x="124" y="65"/>
                  </a:lnTo>
                  <a:lnTo>
                    <a:pt x="138" y="55"/>
                  </a:lnTo>
                  <a:lnTo>
                    <a:pt x="200" y="94"/>
                  </a:lnTo>
                  <a:lnTo>
                    <a:pt x="211" y="88"/>
                  </a:lnTo>
                  <a:lnTo>
                    <a:pt x="222" y="83"/>
                  </a:lnTo>
                  <a:lnTo>
                    <a:pt x="234" y="79"/>
                  </a:lnTo>
                  <a:lnTo>
                    <a:pt x="246" y="75"/>
                  </a:lnTo>
                  <a:lnTo>
                    <a:pt x="261" y="4"/>
                  </a:lnTo>
                  <a:lnTo>
                    <a:pt x="270" y="3"/>
                  </a:lnTo>
                  <a:lnTo>
                    <a:pt x="279" y="1"/>
                  </a:lnTo>
                  <a:lnTo>
                    <a:pt x="297" y="0"/>
                  </a:lnTo>
                  <a:lnTo>
                    <a:pt x="330" y="64"/>
                  </a:lnTo>
                  <a:lnTo>
                    <a:pt x="343" y="65"/>
                  </a:lnTo>
                  <a:lnTo>
                    <a:pt x="355" y="66"/>
                  </a:lnTo>
                  <a:lnTo>
                    <a:pt x="367" y="68"/>
                  </a:lnTo>
                  <a:lnTo>
                    <a:pt x="379" y="70"/>
                  </a:lnTo>
                  <a:lnTo>
                    <a:pt x="427" y="18"/>
                  </a:lnTo>
                  <a:lnTo>
                    <a:pt x="436" y="21"/>
                  </a:lnTo>
                  <a:lnTo>
                    <a:pt x="444" y="25"/>
                  </a:lnTo>
                  <a:lnTo>
                    <a:pt x="461" y="32"/>
                  </a:lnTo>
                  <a:lnTo>
                    <a:pt x="458" y="103"/>
                  </a:lnTo>
                  <a:lnTo>
                    <a:pt x="468" y="110"/>
                  </a:lnTo>
                  <a:lnTo>
                    <a:pt x="478" y="117"/>
                  </a:lnTo>
                  <a:lnTo>
                    <a:pt x="488" y="125"/>
                  </a:lnTo>
                  <a:lnTo>
                    <a:pt x="497" y="134"/>
                  </a:lnTo>
                  <a:lnTo>
                    <a:pt x="562" y="112"/>
                  </a:lnTo>
                  <a:lnTo>
                    <a:pt x="574" y="128"/>
                  </a:lnTo>
                  <a:lnTo>
                    <a:pt x="579" y="136"/>
                  </a:lnTo>
                  <a:lnTo>
                    <a:pt x="586" y="144"/>
                  </a:lnTo>
                  <a:lnTo>
                    <a:pt x="548" y="201"/>
                  </a:lnTo>
                  <a:lnTo>
                    <a:pt x="551" y="206"/>
                  </a:lnTo>
                  <a:lnTo>
                    <a:pt x="554" y="213"/>
                  </a:lnTo>
                  <a:lnTo>
                    <a:pt x="559" y="224"/>
                  </a:lnTo>
                  <a:lnTo>
                    <a:pt x="563" y="235"/>
                  </a:lnTo>
                  <a:lnTo>
                    <a:pt x="567" y="247"/>
                  </a:lnTo>
                  <a:lnTo>
                    <a:pt x="632" y="261"/>
                  </a:lnTo>
                  <a:lnTo>
                    <a:pt x="635" y="280"/>
                  </a:lnTo>
                  <a:lnTo>
                    <a:pt x="637" y="301"/>
                  </a:lnTo>
                  <a:lnTo>
                    <a:pt x="578" y="332"/>
                  </a:lnTo>
                  <a:lnTo>
                    <a:pt x="577" y="344"/>
                  </a:lnTo>
                  <a:lnTo>
                    <a:pt x="576" y="356"/>
                  </a:lnTo>
                  <a:lnTo>
                    <a:pt x="574" y="367"/>
                  </a:lnTo>
                  <a:lnTo>
                    <a:pt x="571" y="380"/>
                  </a:lnTo>
                  <a:lnTo>
                    <a:pt x="620" y="424"/>
                  </a:lnTo>
                  <a:lnTo>
                    <a:pt x="613" y="443"/>
                  </a:lnTo>
                  <a:lnTo>
                    <a:pt x="604" y="462"/>
                  </a:lnTo>
                  <a:lnTo>
                    <a:pt x="539" y="458"/>
                  </a:lnTo>
                  <a:lnTo>
                    <a:pt x="532" y="469"/>
                  </a:lnTo>
                  <a:lnTo>
                    <a:pt x="525" y="479"/>
                  </a:lnTo>
                  <a:lnTo>
                    <a:pt x="518" y="488"/>
                  </a:lnTo>
                  <a:lnTo>
                    <a:pt x="510" y="497"/>
                  </a:lnTo>
                  <a:lnTo>
                    <a:pt x="529" y="559"/>
                  </a:lnTo>
                  <a:lnTo>
                    <a:pt x="513" y="573"/>
                  </a:lnTo>
                  <a:lnTo>
                    <a:pt x="505" y="579"/>
                  </a:lnTo>
                  <a:lnTo>
                    <a:pt x="496" y="585"/>
                  </a:lnTo>
                  <a:close/>
                </a:path>
              </a:pathLst>
            </a:custGeom>
            <a:grpFill/>
            <a:ln w="19050">
              <a:noFill/>
              <a:round/>
            </a:ln>
            <a:effectLst/>
          </p:spPr>
          <p:txBody>
            <a:bodyPr wrap="none" anchor="ctr"/>
            <a:lstStyle/>
            <a:p>
              <a:endParaRPr lang="en-US" sz="100" b="1" kern="0" dirty="0">
                <a:solidFill>
                  <a:sysClr val="windowText" lastClr="000000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1" name="Oval 7"/>
            <p:cNvSpPr>
              <a:spLocks noChangeArrowheads="1"/>
            </p:cNvSpPr>
            <p:nvPr/>
          </p:nvSpPr>
          <p:spPr bwMode="auto">
            <a:xfrm>
              <a:off x="6501702" y="1924429"/>
              <a:ext cx="897577" cy="892035"/>
            </a:xfrm>
            <a:prstGeom prst="ellipse">
              <a:avLst/>
            </a:prstGeom>
            <a:grpFill/>
            <a:ln w="22225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sz="100" kern="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67549" y="1504570"/>
            <a:ext cx="2632177" cy="3192780"/>
            <a:chOff x="2251567" y="1650676"/>
            <a:chExt cx="2075647" cy="2080525"/>
          </a:xfrm>
          <a:solidFill>
            <a:srgbClr val="0070C0"/>
          </a:solidFill>
        </p:grpSpPr>
        <p:sp>
          <p:nvSpPr>
            <p:cNvPr id="43" name="Freeform 8"/>
            <p:cNvSpPr/>
            <p:nvPr/>
          </p:nvSpPr>
          <p:spPr bwMode="auto">
            <a:xfrm>
              <a:off x="2251567" y="1650676"/>
              <a:ext cx="2075647" cy="2080525"/>
            </a:xfrm>
            <a:custGeom>
              <a:avLst/>
              <a:gdLst>
                <a:gd name="T0" fmla="*/ 587 w 808"/>
                <a:gd name="T1" fmla="*/ 691 h 810"/>
                <a:gd name="T2" fmla="*/ 553 w 808"/>
                <a:gd name="T3" fmla="*/ 710 h 810"/>
                <a:gd name="T4" fmla="*/ 535 w 808"/>
                <a:gd name="T5" fmla="*/ 789 h 810"/>
                <a:gd name="T6" fmla="*/ 509 w 808"/>
                <a:gd name="T7" fmla="*/ 797 h 810"/>
                <a:gd name="T8" fmla="*/ 450 w 808"/>
                <a:gd name="T9" fmla="*/ 741 h 810"/>
                <a:gd name="T10" fmla="*/ 425 w 808"/>
                <a:gd name="T11" fmla="*/ 744 h 810"/>
                <a:gd name="T12" fmla="*/ 378 w 808"/>
                <a:gd name="T13" fmla="*/ 810 h 810"/>
                <a:gd name="T14" fmla="*/ 351 w 808"/>
                <a:gd name="T15" fmla="*/ 807 h 810"/>
                <a:gd name="T16" fmla="*/ 317 w 808"/>
                <a:gd name="T17" fmla="*/ 733 h 810"/>
                <a:gd name="T18" fmla="*/ 292 w 808"/>
                <a:gd name="T19" fmla="*/ 726 h 810"/>
                <a:gd name="T20" fmla="*/ 225 w 808"/>
                <a:gd name="T21" fmla="*/ 769 h 810"/>
                <a:gd name="T22" fmla="*/ 199 w 808"/>
                <a:gd name="T23" fmla="*/ 755 h 810"/>
                <a:gd name="T24" fmla="*/ 197 w 808"/>
                <a:gd name="T25" fmla="*/ 675 h 810"/>
                <a:gd name="T26" fmla="*/ 177 w 808"/>
                <a:gd name="T27" fmla="*/ 658 h 810"/>
                <a:gd name="T28" fmla="*/ 99 w 808"/>
                <a:gd name="T29" fmla="*/ 672 h 810"/>
                <a:gd name="T30" fmla="*/ 81 w 808"/>
                <a:gd name="T31" fmla="*/ 649 h 810"/>
                <a:gd name="T32" fmla="*/ 103 w 808"/>
                <a:gd name="T33" fmla="*/ 563 h 810"/>
                <a:gd name="T34" fmla="*/ 92 w 808"/>
                <a:gd name="T35" fmla="*/ 540 h 810"/>
                <a:gd name="T36" fmla="*/ 16 w 808"/>
                <a:gd name="T37" fmla="*/ 521 h 810"/>
                <a:gd name="T38" fmla="*/ 67 w 808"/>
                <a:gd name="T39" fmla="*/ 461 h 810"/>
                <a:gd name="T40" fmla="*/ 64 w 808"/>
                <a:gd name="T41" fmla="*/ 436 h 810"/>
                <a:gd name="T42" fmla="*/ 62 w 808"/>
                <a:gd name="T43" fmla="*/ 410 h 810"/>
                <a:gd name="T44" fmla="*/ 1 w 808"/>
                <a:gd name="T45" fmla="*/ 362 h 810"/>
                <a:gd name="T46" fmla="*/ 70 w 808"/>
                <a:gd name="T47" fmla="*/ 328 h 810"/>
                <a:gd name="T48" fmla="*/ 78 w 808"/>
                <a:gd name="T49" fmla="*/ 303 h 810"/>
                <a:gd name="T50" fmla="*/ 86 w 808"/>
                <a:gd name="T51" fmla="*/ 278 h 810"/>
                <a:gd name="T52" fmla="*/ 48 w 808"/>
                <a:gd name="T53" fmla="*/ 212 h 810"/>
                <a:gd name="T54" fmla="*/ 125 w 808"/>
                <a:gd name="T55" fmla="*/ 206 h 810"/>
                <a:gd name="T56" fmla="*/ 140 w 808"/>
                <a:gd name="T57" fmla="*/ 186 h 810"/>
                <a:gd name="T58" fmla="*/ 157 w 808"/>
                <a:gd name="T59" fmla="*/ 166 h 810"/>
                <a:gd name="T60" fmla="*/ 148 w 808"/>
                <a:gd name="T61" fmla="*/ 91 h 810"/>
                <a:gd name="T62" fmla="*/ 221 w 808"/>
                <a:gd name="T63" fmla="*/ 114 h 810"/>
                <a:gd name="T64" fmla="*/ 255 w 808"/>
                <a:gd name="T65" fmla="*/ 95 h 810"/>
                <a:gd name="T66" fmla="*/ 272 w 808"/>
                <a:gd name="T67" fmla="*/ 21 h 810"/>
                <a:gd name="T68" fmla="*/ 302 w 808"/>
                <a:gd name="T69" fmla="*/ 12 h 810"/>
                <a:gd name="T70" fmla="*/ 358 w 808"/>
                <a:gd name="T71" fmla="*/ 63 h 810"/>
                <a:gd name="T72" fmla="*/ 383 w 808"/>
                <a:gd name="T73" fmla="*/ 61 h 810"/>
                <a:gd name="T74" fmla="*/ 427 w 808"/>
                <a:gd name="T75" fmla="*/ 0 h 810"/>
                <a:gd name="T76" fmla="*/ 459 w 808"/>
                <a:gd name="T77" fmla="*/ 3 h 810"/>
                <a:gd name="T78" fmla="*/ 491 w 808"/>
                <a:gd name="T79" fmla="*/ 71 h 810"/>
                <a:gd name="T80" fmla="*/ 515 w 808"/>
                <a:gd name="T81" fmla="*/ 78 h 810"/>
                <a:gd name="T82" fmla="*/ 579 w 808"/>
                <a:gd name="T83" fmla="*/ 39 h 810"/>
                <a:gd name="T84" fmla="*/ 607 w 808"/>
                <a:gd name="T85" fmla="*/ 54 h 810"/>
                <a:gd name="T86" fmla="*/ 611 w 808"/>
                <a:gd name="T87" fmla="*/ 130 h 810"/>
                <a:gd name="T88" fmla="*/ 630 w 808"/>
                <a:gd name="T89" fmla="*/ 146 h 810"/>
                <a:gd name="T90" fmla="*/ 705 w 808"/>
                <a:gd name="T91" fmla="*/ 134 h 810"/>
                <a:gd name="T92" fmla="*/ 725 w 808"/>
                <a:gd name="T93" fmla="*/ 158 h 810"/>
                <a:gd name="T94" fmla="*/ 705 w 808"/>
                <a:gd name="T95" fmla="*/ 241 h 810"/>
                <a:gd name="T96" fmla="*/ 716 w 808"/>
                <a:gd name="T97" fmla="*/ 264 h 810"/>
                <a:gd name="T98" fmla="*/ 791 w 808"/>
                <a:gd name="T99" fmla="*/ 285 h 810"/>
                <a:gd name="T100" fmla="*/ 740 w 808"/>
                <a:gd name="T101" fmla="*/ 343 h 810"/>
                <a:gd name="T102" fmla="*/ 744 w 808"/>
                <a:gd name="T103" fmla="*/ 368 h 810"/>
                <a:gd name="T104" fmla="*/ 745 w 808"/>
                <a:gd name="T105" fmla="*/ 395 h 810"/>
                <a:gd name="T106" fmla="*/ 807 w 808"/>
                <a:gd name="T107" fmla="*/ 442 h 810"/>
                <a:gd name="T108" fmla="*/ 737 w 808"/>
                <a:gd name="T109" fmla="*/ 477 h 810"/>
                <a:gd name="T110" fmla="*/ 730 w 808"/>
                <a:gd name="T111" fmla="*/ 502 h 810"/>
                <a:gd name="T112" fmla="*/ 722 w 808"/>
                <a:gd name="T113" fmla="*/ 526 h 810"/>
                <a:gd name="T114" fmla="*/ 762 w 808"/>
                <a:gd name="T115" fmla="*/ 595 h 810"/>
                <a:gd name="T116" fmla="*/ 683 w 808"/>
                <a:gd name="T117" fmla="*/ 599 h 810"/>
                <a:gd name="T118" fmla="*/ 668 w 808"/>
                <a:gd name="T119" fmla="*/ 620 h 810"/>
                <a:gd name="T120" fmla="*/ 651 w 808"/>
                <a:gd name="T121" fmla="*/ 639 h 810"/>
                <a:gd name="T122" fmla="*/ 662 w 808"/>
                <a:gd name="T123" fmla="*/ 718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08" h="810">
                  <a:moveTo>
                    <a:pt x="651" y="726"/>
                  </a:moveTo>
                  <a:lnTo>
                    <a:pt x="587" y="691"/>
                  </a:lnTo>
                  <a:lnTo>
                    <a:pt x="565" y="704"/>
                  </a:lnTo>
                  <a:lnTo>
                    <a:pt x="553" y="710"/>
                  </a:lnTo>
                  <a:lnTo>
                    <a:pt x="542" y="716"/>
                  </a:lnTo>
                  <a:lnTo>
                    <a:pt x="535" y="789"/>
                  </a:lnTo>
                  <a:lnTo>
                    <a:pt x="522" y="794"/>
                  </a:lnTo>
                  <a:lnTo>
                    <a:pt x="509" y="797"/>
                  </a:lnTo>
                  <a:lnTo>
                    <a:pt x="462" y="739"/>
                  </a:lnTo>
                  <a:lnTo>
                    <a:pt x="450" y="741"/>
                  </a:lnTo>
                  <a:lnTo>
                    <a:pt x="437" y="743"/>
                  </a:lnTo>
                  <a:lnTo>
                    <a:pt x="425" y="744"/>
                  </a:lnTo>
                  <a:lnTo>
                    <a:pt x="412" y="744"/>
                  </a:lnTo>
                  <a:lnTo>
                    <a:pt x="378" y="810"/>
                  </a:lnTo>
                  <a:lnTo>
                    <a:pt x="364" y="809"/>
                  </a:lnTo>
                  <a:lnTo>
                    <a:pt x="351" y="807"/>
                  </a:lnTo>
                  <a:lnTo>
                    <a:pt x="329" y="736"/>
                  </a:lnTo>
                  <a:lnTo>
                    <a:pt x="317" y="733"/>
                  </a:lnTo>
                  <a:lnTo>
                    <a:pt x="304" y="730"/>
                  </a:lnTo>
                  <a:lnTo>
                    <a:pt x="292" y="726"/>
                  </a:lnTo>
                  <a:lnTo>
                    <a:pt x="280" y="721"/>
                  </a:lnTo>
                  <a:lnTo>
                    <a:pt x="225" y="769"/>
                  </a:lnTo>
                  <a:lnTo>
                    <a:pt x="212" y="763"/>
                  </a:lnTo>
                  <a:lnTo>
                    <a:pt x="199" y="755"/>
                  </a:lnTo>
                  <a:lnTo>
                    <a:pt x="207" y="683"/>
                  </a:lnTo>
                  <a:lnTo>
                    <a:pt x="197" y="675"/>
                  </a:lnTo>
                  <a:lnTo>
                    <a:pt x="187" y="667"/>
                  </a:lnTo>
                  <a:lnTo>
                    <a:pt x="177" y="658"/>
                  </a:lnTo>
                  <a:lnTo>
                    <a:pt x="168" y="650"/>
                  </a:lnTo>
                  <a:lnTo>
                    <a:pt x="99" y="672"/>
                  </a:lnTo>
                  <a:lnTo>
                    <a:pt x="90" y="661"/>
                  </a:lnTo>
                  <a:lnTo>
                    <a:pt x="81" y="649"/>
                  </a:lnTo>
                  <a:lnTo>
                    <a:pt x="116" y="586"/>
                  </a:lnTo>
                  <a:lnTo>
                    <a:pt x="103" y="563"/>
                  </a:lnTo>
                  <a:lnTo>
                    <a:pt x="97" y="552"/>
                  </a:lnTo>
                  <a:lnTo>
                    <a:pt x="92" y="540"/>
                  </a:lnTo>
                  <a:lnTo>
                    <a:pt x="20" y="534"/>
                  </a:lnTo>
                  <a:lnTo>
                    <a:pt x="16" y="521"/>
                  </a:lnTo>
                  <a:lnTo>
                    <a:pt x="12" y="507"/>
                  </a:lnTo>
                  <a:lnTo>
                    <a:pt x="67" y="461"/>
                  </a:lnTo>
                  <a:lnTo>
                    <a:pt x="65" y="449"/>
                  </a:lnTo>
                  <a:lnTo>
                    <a:pt x="64" y="436"/>
                  </a:lnTo>
                  <a:lnTo>
                    <a:pt x="63" y="423"/>
                  </a:lnTo>
                  <a:lnTo>
                    <a:pt x="62" y="410"/>
                  </a:lnTo>
                  <a:lnTo>
                    <a:pt x="0" y="378"/>
                  </a:lnTo>
                  <a:lnTo>
                    <a:pt x="1" y="362"/>
                  </a:lnTo>
                  <a:lnTo>
                    <a:pt x="3" y="348"/>
                  </a:lnTo>
                  <a:lnTo>
                    <a:pt x="70" y="328"/>
                  </a:lnTo>
                  <a:lnTo>
                    <a:pt x="73" y="316"/>
                  </a:lnTo>
                  <a:lnTo>
                    <a:pt x="78" y="303"/>
                  </a:lnTo>
                  <a:lnTo>
                    <a:pt x="82" y="291"/>
                  </a:lnTo>
                  <a:lnTo>
                    <a:pt x="86" y="278"/>
                  </a:lnTo>
                  <a:lnTo>
                    <a:pt x="41" y="225"/>
                  </a:lnTo>
                  <a:lnTo>
                    <a:pt x="48" y="212"/>
                  </a:lnTo>
                  <a:lnTo>
                    <a:pt x="55" y="199"/>
                  </a:lnTo>
                  <a:lnTo>
                    <a:pt x="125" y="206"/>
                  </a:lnTo>
                  <a:lnTo>
                    <a:pt x="132" y="196"/>
                  </a:lnTo>
                  <a:lnTo>
                    <a:pt x="140" y="186"/>
                  </a:lnTo>
                  <a:lnTo>
                    <a:pt x="148" y="175"/>
                  </a:lnTo>
                  <a:lnTo>
                    <a:pt x="157" y="166"/>
                  </a:lnTo>
                  <a:lnTo>
                    <a:pt x="136" y="101"/>
                  </a:lnTo>
                  <a:lnTo>
                    <a:pt x="148" y="91"/>
                  </a:lnTo>
                  <a:lnTo>
                    <a:pt x="160" y="80"/>
                  </a:lnTo>
                  <a:lnTo>
                    <a:pt x="221" y="114"/>
                  </a:lnTo>
                  <a:lnTo>
                    <a:pt x="243" y="101"/>
                  </a:lnTo>
                  <a:lnTo>
                    <a:pt x="255" y="95"/>
                  </a:lnTo>
                  <a:lnTo>
                    <a:pt x="266" y="90"/>
                  </a:lnTo>
                  <a:lnTo>
                    <a:pt x="272" y="21"/>
                  </a:lnTo>
                  <a:lnTo>
                    <a:pt x="287" y="16"/>
                  </a:lnTo>
                  <a:lnTo>
                    <a:pt x="302" y="12"/>
                  </a:lnTo>
                  <a:lnTo>
                    <a:pt x="345" y="65"/>
                  </a:lnTo>
                  <a:lnTo>
                    <a:pt x="358" y="63"/>
                  </a:lnTo>
                  <a:lnTo>
                    <a:pt x="371" y="62"/>
                  </a:lnTo>
                  <a:lnTo>
                    <a:pt x="383" y="61"/>
                  </a:lnTo>
                  <a:lnTo>
                    <a:pt x="396" y="60"/>
                  </a:lnTo>
                  <a:lnTo>
                    <a:pt x="427" y="0"/>
                  </a:lnTo>
                  <a:lnTo>
                    <a:pt x="443" y="1"/>
                  </a:lnTo>
                  <a:lnTo>
                    <a:pt x="459" y="3"/>
                  </a:lnTo>
                  <a:lnTo>
                    <a:pt x="479" y="68"/>
                  </a:lnTo>
                  <a:lnTo>
                    <a:pt x="491" y="71"/>
                  </a:lnTo>
                  <a:lnTo>
                    <a:pt x="503" y="75"/>
                  </a:lnTo>
                  <a:lnTo>
                    <a:pt x="515" y="78"/>
                  </a:lnTo>
                  <a:lnTo>
                    <a:pt x="527" y="83"/>
                  </a:lnTo>
                  <a:lnTo>
                    <a:pt x="579" y="39"/>
                  </a:lnTo>
                  <a:lnTo>
                    <a:pt x="593" y="46"/>
                  </a:lnTo>
                  <a:lnTo>
                    <a:pt x="607" y="54"/>
                  </a:lnTo>
                  <a:lnTo>
                    <a:pt x="599" y="122"/>
                  </a:lnTo>
                  <a:lnTo>
                    <a:pt x="611" y="130"/>
                  </a:lnTo>
                  <a:lnTo>
                    <a:pt x="621" y="138"/>
                  </a:lnTo>
                  <a:lnTo>
                    <a:pt x="630" y="146"/>
                  </a:lnTo>
                  <a:lnTo>
                    <a:pt x="640" y="155"/>
                  </a:lnTo>
                  <a:lnTo>
                    <a:pt x="705" y="134"/>
                  </a:lnTo>
                  <a:lnTo>
                    <a:pt x="715" y="146"/>
                  </a:lnTo>
                  <a:lnTo>
                    <a:pt x="725" y="158"/>
                  </a:lnTo>
                  <a:lnTo>
                    <a:pt x="692" y="219"/>
                  </a:lnTo>
                  <a:lnTo>
                    <a:pt x="705" y="241"/>
                  </a:lnTo>
                  <a:lnTo>
                    <a:pt x="710" y="252"/>
                  </a:lnTo>
                  <a:lnTo>
                    <a:pt x="716" y="264"/>
                  </a:lnTo>
                  <a:lnTo>
                    <a:pt x="786" y="270"/>
                  </a:lnTo>
                  <a:lnTo>
                    <a:pt x="791" y="285"/>
                  </a:lnTo>
                  <a:lnTo>
                    <a:pt x="795" y="300"/>
                  </a:lnTo>
                  <a:lnTo>
                    <a:pt x="740" y="343"/>
                  </a:lnTo>
                  <a:lnTo>
                    <a:pt x="742" y="356"/>
                  </a:lnTo>
                  <a:lnTo>
                    <a:pt x="744" y="368"/>
                  </a:lnTo>
                  <a:lnTo>
                    <a:pt x="745" y="382"/>
                  </a:lnTo>
                  <a:lnTo>
                    <a:pt x="745" y="395"/>
                  </a:lnTo>
                  <a:lnTo>
                    <a:pt x="808" y="427"/>
                  </a:lnTo>
                  <a:lnTo>
                    <a:pt x="807" y="442"/>
                  </a:lnTo>
                  <a:lnTo>
                    <a:pt x="805" y="457"/>
                  </a:lnTo>
                  <a:lnTo>
                    <a:pt x="737" y="477"/>
                  </a:lnTo>
                  <a:lnTo>
                    <a:pt x="734" y="490"/>
                  </a:lnTo>
                  <a:lnTo>
                    <a:pt x="730" y="502"/>
                  </a:lnTo>
                  <a:lnTo>
                    <a:pt x="726" y="514"/>
                  </a:lnTo>
                  <a:lnTo>
                    <a:pt x="722" y="526"/>
                  </a:lnTo>
                  <a:lnTo>
                    <a:pt x="769" y="582"/>
                  </a:lnTo>
                  <a:lnTo>
                    <a:pt x="762" y="595"/>
                  </a:lnTo>
                  <a:lnTo>
                    <a:pt x="756" y="607"/>
                  </a:lnTo>
                  <a:lnTo>
                    <a:pt x="683" y="599"/>
                  </a:lnTo>
                  <a:lnTo>
                    <a:pt x="676" y="609"/>
                  </a:lnTo>
                  <a:lnTo>
                    <a:pt x="668" y="620"/>
                  </a:lnTo>
                  <a:lnTo>
                    <a:pt x="659" y="629"/>
                  </a:lnTo>
                  <a:lnTo>
                    <a:pt x="651" y="639"/>
                  </a:lnTo>
                  <a:lnTo>
                    <a:pt x="673" y="709"/>
                  </a:lnTo>
                  <a:lnTo>
                    <a:pt x="662" y="718"/>
                  </a:lnTo>
                  <a:lnTo>
                    <a:pt x="651" y="726"/>
                  </a:lnTo>
                  <a:close/>
                </a:path>
              </a:pathLst>
            </a:custGeom>
            <a:grpFill/>
            <a:ln w="19050">
              <a:noFill/>
              <a:round/>
            </a:ln>
            <a:effectLst/>
          </p:spPr>
          <p:txBody>
            <a:bodyPr wrap="none" anchor="ctr"/>
            <a:lstStyle/>
            <a:p>
              <a:endParaRPr lang="en-US" sz="100" b="1" kern="0" dirty="0">
                <a:solidFill>
                  <a:sysClr val="windowText" lastClr="000000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4" name="Oval 9"/>
            <p:cNvSpPr>
              <a:spLocks noChangeArrowheads="1"/>
            </p:cNvSpPr>
            <p:nvPr/>
          </p:nvSpPr>
          <p:spPr bwMode="auto">
            <a:xfrm>
              <a:off x="2598844" y="2000546"/>
              <a:ext cx="1378422" cy="1378114"/>
            </a:xfrm>
            <a:prstGeom prst="ellipse">
              <a:avLst/>
            </a:prstGeom>
            <a:grpFill/>
            <a:ln w="22225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sz="100" kern="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椭圆 1"/>
          <p:cNvSpPr/>
          <p:nvPr/>
        </p:nvSpPr>
        <p:spPr>
          <a:xfrm>
            <a:off x="907935" y="2043684"/>
            <a:ext cx="1793452" cy="2114550"/>
          </a:xfrm>
          <a:prstGeom prst="ellipse">
            <a:avLst/>
          </a:prstGeom>
          <a:solidFill>
            <a:srgbClr val="CCFF99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rtlCol="0" anchor="ctr"/>
          <a:lstStyle/>
          <a:p>
            <a:pPr algn="ctr"/>
            <a:endParaRPr lang="zh-CN" altLang="en-US" sz="100"/>
          </a:p>
        </p:txBody>
      </p:sp>
      <p:sp>
        <p:nvSpPr>
          <p:cNvPr id="3" name="文本框 2"/>
          <p:cNvSpPr txBox="1"/>
          <p:nvPr/>
        </p:nvSpPr>
        <p:spPr>
          <a:xfrm>
            <a:off x="907936" y="2480183"/>
            <a:ext cx="1932242" cy="10925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zh-CN" altLang="en-US" sz="65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独立</a:t>
            </a:r>
          </a:p>
        </p:txBody>
      </p:sp>
      <p:sp>
        <p:nvSpPr>
          <p:cNvPr id="4" name="椭圆 3"/>
          <p:cNvSpPr/>
          <p:nvPr/>
        </p:nvSpPr>
        <p:spPr>
          <a:xfrm>
            <a:off x="3658510" y="3479426"/>
            <a:ext cx="1974872" cy="2192274"/>
          </a:xfrm>
          <a:prstGeom prst="ellipse">
            <a:avLst/>
          </a:prstGeom>
          <a:solidFill>
            <a:srgbClr val="CCFF99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rtlCol="0" anchor="ctr"/>
          <a:lstStyle/>
          <a:p>
            <a:pPr algn="ctr"/>
            <a:endParaRPr lang="zh-CN" altLang="en-US" sz="100"/>
          </a:p>
        </p:txBody>
      </p:sp>
      <p:sp>
        <p:nvSpPr>
          <p:cNvPr id="5" name="文本框 4"/>
          <p:cNvSpPr txBox="1"/>
          <p:nvPr/>
        </p:nvSpPr>
        <p:spPr>
          <a:xfrm>
            <a:off x="3759682" y="4031368"/>
            <a:ext cx="1932242" cy="10925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zh-CN" altLang="en-US" sz="65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和平</a:t>
            </a:r>
          </a:p>
        </p:txBody>
      </p:sp>
      <p:sp>
        <p:nvSpPr>
          <p:cNvPr id="6" name="椭圆 5"/>
          <p:cNvSpPr/>
          <p:nvPr/>
        </p:nvSpPr>
        <p:spPr>
          <a:xfrm>
            <a:off x="6380038" y="2132203"/>
            <a:ext cx="1995784" cy="2114550"/>
          </a:xfrm>
          <a:prstGeom prst="ellipse">
            <a:avLst/>
          </a:prstGeom>
          <a:solidFill>
            <a:srgbClr val="CCFF99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rtlCol="0" anchor="ctr"/>
          <a:lstStyle/>
          <a:p>
            <a:pPr algn="ctr"/>
            <a:endParaRPr lang="zh-CN" altLang="en-US" sz="100"/>
          </a:p>
        </p:txBody>
      </p:sp>
      <p:sp>
        <p:nvSpPr>
          <p:cNvPr id="7" name="文本框 6"/>
          <p:cNvSpPr txBox="1"/>
          <p:nvPr/>
        </p:nvSpPr>
        <p:spPr>
          <a:xfrm>
            <a:off x="6519673" y="2556257"/>
            <a:ext cx="1932242" cy="10925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zh-CN" altLang="en-US" sz="65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自主</a:t>
            </a:r>
          </a:p>
        </p:txBody>
      </p:sp>
      <p:sp>
        <p:nvSpPr>
          <p:cNvPr id="13313" name="矩形 3"/>
          <p:cNvSpPr/>
          <p:nvPr/>
        </p:nvSpPr>
        <p:spPr>
          <a:xfrm flipH="1">
            <a:off x="1718359" y="747439"/>
            <a:ext cx="4801280" cy="757114"/>
          </a:xfrm>
          <a:prstGeom prst="rect">
            <a:avLst/>
          </a:prstGeom>
          <a:noFill/>
          <a:ln w="9525">
            <a:noFill/>
          </a:ln>
        </p:spPr>
        <p:txBody>
          <a:bodyPr wrap="none" lIns="91423" tIns="45712" rIns="91423" bIns="45712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新中国外交的基本特征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24" name="组合 23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26" name="直接连接符 25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7" name="图片 2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8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25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160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5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7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  <p:bldP spid="4" grpId="0" bldLvl="0" animBg="1"/>
      <p:bldP spid="5" grpId="0"/>
      <p:bldP spid="6" grpId="0" bldLvl="0" animBg="1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5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28800"/>
            <a:ext cx="9144000" cy="5229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2388" name="Text Box 4"/>
          <p:cNvSpPr txBox="1">
            <a:spLocks noChangeArrowheads="1"/>
          </p:cNvSpPr>
          <p:nvPr/>
        </p:nvSpPr>
        <p:spPr bwMode="auto">
          <a:xfrm>
            <a:off x="1835699" y="3271358"/>
            <a:ext cx="2544614" cy="523204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91423" tIns="45712" rIns="91423" bIns="45712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黑体" panose="02010609060101010101" charset="-122"/>
              </a:rPr>
              <a:t>社会主义阵营</a:t>
            </a:r>
          </a:p>
        </p:txBody>
      </p:sp>
      <p:sp>
        <p:nvSpPr>
          <p:cNvPr id="272389" name="Text Box 5"/>
          <p:cNvSpPr txBox="1">
            <a:spLocks noChangeArrowheads="1"/>
          </p:cNvSpPr>
          <p:nvPr/>
        </p:nvSpPr>
        <p:spPr bwMode="auto">
          <a:xfrm>
            <a:off x="6228184" y="3710075"/>
            <a:ext cx="2601887" cy="523204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91423" tIns="45712" rIns="91423" bIns="45712">
            <a:spAutoFit/>
          </a:bodyPr>
          <a:lstStyle/>
          <a:p>
            <a:pPr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黑体" panose="02010609060101010101" charset="-122"/>
              </a:rPr>
              <a:t>资本主义阵营</a:t>
            </a:r>
          </a:p>
        </p:txBody>
      </p:sp>
      <p:sp>
        <p:nvSpPr>
          <p:cNvPr id="11268" name="Oval 10"/>
          <p:cNvSpPr/>
          <p:nvPr/>
        </p:nvSpPr>
        <p:spPr>
          <a:xfrm>
            <a:off x="3108005" y="2664778"/>
            <a:ext cx="514350" cy="6477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lIns="91423" tIns="45712" rIns="91423" bIns="45712" anchor="ctr"/>
          <a:lstStyle/>
          <a:p>
            <a:pPr algn="ctr" eaLnBrk="0" hangingPunct="0"/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  <a:sym typeface="Times New Roman" panose="02020603050405020304" pitchFamily="18" charset="0"/>
              </a:rPr>
              <a:t>苏</a:t>
            </a:r>
          </a:p>
        </p:txBody>
      </p:sp>
      <p:sp>
        <p:nvSpPr>
          <p:cNvPr id="11269" name="Oval 11"/>
          <p:cNvSpPr/>
          <p:nvPr/>
        </p:nvSpPr>
        <p:spPr>
          <a:xfrm>
            <a:off x="6949682" y="2987677"/>
            <a:ext cx="538639" cy="649605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lIns="91423" tIns="45712" rIns="91423" bIns="45712" anchor="ctr"/>
          <a:lstStyle/>
          <a:p>
            <a:pPr algn="ctr" eaLnBrk="0" hangingPunct="0"/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  <a:sym typeface="Times New Roman" panose="02020603050405020304" pitchFamily="18" charset="0"/>
              </a:rPr>
              <a:t>美</a:t>
            </a:r>
          </a:p>
        </p:txBody>
      </p:sp>
      <p:sp>
        <p:nvSpPr>
          <p:cNvPr id="11276" name="矩形 3"/>
          <p:cNvSpPr/>
          <p:nvPr/>
        </p:nvSpPr>
        <p:spPr>
          <a:xfrm flipH="1">
            <a:off x="616268" y="871671"/>
            <a:ext cx="6647939" cy="757114"/>
          </a:xfrm>
          <a:prstGeom prst="rect">
            <a:avLst/>
          </a:prstGeom>
          <a:noFill/>
          <a:ln w="9525">
            <a:noFill/>
          </a:ln>
        </p:spPr>
        <p:txBody>
          <a:bodyPr wrap="none" lIns="91423" tIns="45712" rIns="91423" bIns="45712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新中国成立初期面临的国际形势</a:t>
            </a:r>
          </a:p>
        </p:txBody>
      </p:sp>
      <p:sp>
        <p:nvSpPr>
          <p:cNvPr id="272390" name="文本框 272389"/>
          <p:cNvSpPr txBox="1"/>
          <p:nvPr/>
        </p:nvSpPr>
        <p:spPr>
          <a:xfrm>
            <a:off x="494430" y="4384246"/>
            <a:ext cx="1682428" cy="954091"/>
          </a:xfrm>
          <a:prstGeom prst="rect">
            <a:avLst/>
          </a:prstGeom>
          <a:noFill/>
          <a:ln w="9525">
            <a:noFill/>
          </a:ln>
        </p:spPr>
        <p:txBody>
          <a:bodyPr wrap="square" lIns="91423" tIns="45712" rIns="91423" bIns="45712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chemeClr val="accent2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黑体" panose="02010609060101010101" charset="-122"/>
                <a:sym typeface="Arial" panose="020B0604020202020204" pitchFamily="34" charset="0"/>
              </a:rPr>
              <a:t>新兴民族独立国家</a:t>
            </a:r>
          </a:p>
        </p:txBody>
      </p:sp>
      <p:sp>
        <p:nvSpPr>
          <p:cNvPr id="14" name="AutoShape 6"/>
          <p:cNvSpPr>
            <a:spLocks noChangeArrowheads="1"/>
          </p:cNvSpPr>
          <p:nvPr/>
        </p:nvSpPr>
        <p:spPr bwMode="auto">
          <a:xfrm>
            <a:off x="4657945" y="2793320"/>
            <a:ext cx="1066800" cy="990600"/>
          </a:xfrm>
          <a:prstGeom prst="leftRightArrow">
            <a:avLst>
              <a:gd name="adj1" fmla="val 50000"/>
              <a:gd name="adj2" fmla="val 21528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91423" tIns="45712" rIns="91423" bIns="45712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endParaRPr lang="zh-CN" altLang="zh-CN">
              <a:solidFill>
                <a:schemeClr val="bg1"/>
              </a:solidFill>
            </a:endParaRPr>
          </a:p>
        </p:txBody>
      </p:sp>
      <p:pic>
        <p:nvPicPr>
          <p:cNvPr id="4097" name="Picture 1" descr="C:\Users\Administrator\AppData\Roaming\Tencent\Users\1277314940\QQ\WinTemp\RichOle\`AB@2$FSTCC6QJ22)466KZK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507" y="2575395"/>
            <a:ext cx="5181589" cy="4066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组合 15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7" name="组合 16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9" name="直接连接符 18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1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8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711287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5" name="文本占位符 59394"/>
          <p:cNvSpPr>
            <a:spLocks noGrp="1"/>
          </p:cNvSpPr>
          <p:nvPr/>
        </p:nvSpPr>
        <p:spPr>
          <a:xfrm>
            <a:off x="441960" y="908720"/>
            <a:ext cx="8149590" cy="5400600"/>
          </a:xfrm>
          <a:prstGeom prst="rect">
            <a:avLst/>
          </a:prstGeom>
          <a:noFill/>
          <a:ln w="9525">
            <a:noFill/>
          </a:ln>
        </p:spPr>
        <p:txBody>
          <a:bodyPr lIns="91423" tIns="45712" rIns="91423" bIns="45712"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4000" b="1" dirty="0">
                <a:solidFill>
                  <a:srgbClr val="5B9BD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</a:t>
            </a:r>
            <a:r>
              <a:rPr lang="en-US" altLang="zh-CN" sz="3600" b="1" dirty="0">
                <a:solidFill>
                  <a:srgbClr val="5B9BD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中华人民共和国联合世界上一切爱好和平、自由的国家和人民。</a:t>
            </a:r>
            <a:r>
              <a:rPr lang="zh-CN" altLang="en-US" sz="3600" b="1" u="sng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首先是联合苏联、各人民民主国家和各被压迫民族，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站在国际和平民主阵营方面，</a:t>
            </a:r>
            <a:r>
              <a:rPr lang="zh-CN" altLang="en-US" sz="3600" b="1" u="sng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共同反对帝国主义侵略，以保障世界的持久和平。</a:t>
            </a:r>
            <a:endParaRPr lang="zh-CN" altLang="en-US" sz="36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微软雅黑" panose="020B0503020204020204" pitchFamily="34" charset="-122"/>
            </a:endParaRPr>
          </a:p>
          <a:p>
            <a:pPr>
              <a:lnSpc>
                <a:spcPct val="130000"/>
              </a:lnSpc>
              <a:buNone/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cs typeface="楷体_GB2312" panose="02010609030101010101" charset="-122"/>
                <a:sym typeface="+mn-ea"/>
              </a:rPr>
              <a:t>        ——《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中国人民政治协商会议共同纲领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》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  <a:cs typeface="楷体_GB2312" panose="02010609030101010101" charset="-122"/>
              <a:sym typeface="+mn-ea"/>
            </a:endParaRPr>
          </a:p>
          <a:p>
            <a:pPr>
              <a:buNone/>
            </a:pPr>
            <a:endParaRPr lang="en-US" altLang="zh-CN" sz="2800" b="1" dirty="0">
              <a:solidFill>
                <a:schemeClr val="bg1"/>
              </a:solidFill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0" name="组合 9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14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1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4559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08" name="图片 98307" descr="建国第一年同中国建交的国家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099" y="1484785"/>
            <a:ext cx="7549515" cy="4747106"/>
          </a:xfrm>
          <a:prstGeom prst="rect">
            <a:avLst/>
          </a:prstGeom>
          <a:noFill/>
          <a:ln w="28575" cmpd="dbl">
            <a:solidFill>
              <a:schemeClr val="accent1">
                <a:shade val="50000"/>
              </a:schemeClr>
            </a:solidFill>
            <a:prstDash val="solid"/>
          </a:ln>
        </p:spPr>
      </p:pic>
      <p:sp>
        <p:nvSpPr>
          <p:cNvPr id="11276" name="矩形 3"/>
          <p:cNvSpPr/>
          <p:nvPr/>
        </p:nvSpPr>
        <p:spPr>
          <a:xfrm flipH="1">
            <a:off x="1535265" y="697794"/>
            <a:ext cx="6186275" cy="757114"/>
          </a:xfrm>
          <a:prstGeom prst="rect">
            <a:avLst/>
          </a:prstGeom>
          <a:noFill/>
          <a:ln w="9525">
            <a:noFill/>
          </a:ln>
        </p:spPr>
        <p:txBody>
          <a:bodyPr wrap="none" lIns="91423" tIns="45712" rIns="91423" bIns="45712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新中国第一年取得的外交成就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7" name="组合 16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9" name="直接连接符 18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1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8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  <p:sp>
        <p:nvSpPr>
          <p:cNvPr id="2" name="椭圆 1"/>
          <p:cNvSpPr/>
          <p:nvPr/>
        </p:nvSpPr>
        <p:spPr>
          <a:xfrm>
            <a:off x="3923928" y="2132856"/>
            <a:ext cx="3797645" cy="7920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8572033"/>
      </p:ext>
    </p:extLst>
  </p:cSld>
  <p:clrMapOvr>
    <a:masterClrMapping/>
  </p:clrMapOvr>
  <p:transition spd="med" advClick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3" name="标题 56322" descr="a05_01b"/>
          <p:cNvPicPr>
            <a:picLocks noGrp="1" noChangeAspect="1"/>
          </p:cNvPicPr>
          <p:nvPr>
            <p:ph type="title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</a:extLst>
          </a:blip>
          <a:srcRect/>
          <a:stretch>
            <a:fillRect/>
          </a:stretch>
        </p:blipFill>
        <p:spPr>
          <a:xfrm>
            <a:off x="568452" y="1687010"/>
            <a:ext cx="3899916" cy="3914833"/>
          </a:xfrm>
          <a:ln w="28575" cmpd="dbl">
            <a:solidFill>
              <a:schemeClr val="bg2">
                <a:lumMod val="50000"/>
              </a:schemeClr>
            </a:solidFill>
            <a:prstDash val="solid"/>
            <a:miter/>
          </a:ln>
        </p:spPr>
      </p:pic>
      <p:sp>
        <p:nvSpPr>
          <p:cNvPr id="56324" name="文本框 56323"/>
          <p:cNvSpPr txBox="1"/>
          <p:nvPr/>
        </p:nvSpPr>
        <p:spPr>
          <a:xfrm>
            <a:off x="297657" y="5746121"/>
            <a:ext cx="4224814" cy="538593"/>
          </a:xfrm>
          <a:prstGeom prst="rect">
            <a:avLst/>
          </a:prstGeom>
          <a:noFill/>
          <a:ln w="9525">
            <a:noFill/>
          </a:ln>
        </p:spPr>
        <p:txBody>
          <a:bodyPr wrap="square" lIns="91423" tIns="45712" rIns="91423" bIns="45712">
            <a:spAutoFit/>
          </a:bodyPr>
          <a:lstStyle/>
          <a:p>
            <a:pPr lvl="0">
              <a:spcBef>
                <a:spcPct val="50000"/>
              </a:spcBef>
            </a:pPr>
            <a:r>
              <a:rPr lang="en-US" altLang="zh-CN" sz="29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1949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年底，毛泽东访问苏联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6869" name="图片 36868" descr="中苏两国政府在莫斯科签订《中苏友好同盟互助条约》。"/>
          <p:cNvPicPr>
            <a:picLocks noChangeAspect="1"/>
          </p:cNvPicPr>
          <p:nvPr/>
        </p:nvPicPr>
        <p:blipFill>
          <a:blip r:embed="rId5">
            <a:lum contrast="24000"/>
          </a:blip>
          <a:stretch>
            <a:fillRect/>
          </a:stretch>
        </p:blipFill>
        <p:spPr>
          <a:xfrm>
            <a:off x="4824699" y="1687010"/>
            <a:ext cx="3821049" cy="3914833"/>
          </a:xfrm>
          <a:prstGeom prst="rect">
            <a:avLst/>
          </a:prstGeom>
          <a:noFill/>
          <a:ln w="28575" cap="flat" cmpd="dbl">
            <a:solidFill>
              <a:schemeClr val="accent1">
                <a:shade val="50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2" name="文本框 1"/>
          <p:cNvSpPr txBox="1"/>
          <p:nvPr/>
        </p:nvSpPr>
        <p:spPr>
          <a:xfrm>
            <a:off x="4588912" y="5765087"/>
            <a:ext cx="4555088" cy="830981"/>
          </a:xfrm>
          <a:prstGeom prst="rect">
            <a:avLst/>
          </a:prstGeom>
          <a:noFill/>
        </p:spPr>
        <p:txBody>
          <a:bodyPr wrap="square" lIns="91423" tIns="45712" rIns="91423" bIns="45712" rtlCol="0" anchor="t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1950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年，周恩来代表中国与苏联签订《中苏友好同盟互助条约》</a:t>
            </a:r>
          </a:p>
        </p:txBody>
      </p:sp>
      <p:sp>
        <p:nvSpPr>
          <p:cNvPr id="11276" name="矩形 3"/>
          <p:cNvSpPr/>
          <p:nvPr/>
        </p:nvSpPr>
        <p:spPr>
          <a:xfrm flipH="1">
            <a:off x="3699126" y="781347"/>
            <a:ext cx="2236475" cy="830981"/>
          </a:xfrm>
          <a:prstGeom prst="rect">
            <a:avLst/>
          </a:prstGeom>
          <a:noFill/>
          <a:ln w="9525">
            <a:noFill/>
          </a:ln>
        </p:spPr>
        <p:txBody>
          <a:bodyPr wrap="none" lIns="91423" tIns="45712" rIns="91423" bIns="45712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40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中苏结盟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9" name="组合 18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21" name="直接连接符 20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2" name="图片 21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3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20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94709664"/>
      </p:ext>
    </p:extLst>
  </p:cSld>
  <p:clrMapOvr>
    <a:masterClrMapping/>
  </p:clrMapOvr>
  <p:transition spd="med" advClick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6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68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8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324" grpId="0"/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896444" y="2636913"/>
            <a:ext cx="5867400" cy="203130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zh-CN" altLang="en-US" sz="7200" dirty="0">
                <a:solidFill>
                  <a:srgbClr val="C00000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新中国外交</a:t>
            </a:r>
            <a:endParaRPr lang="en-US" altLang="zh-CN" sz="7200" dirty="0">
              <a:solidFill>
                <a:srgbClr val="C00000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  <a:p>
            <a:r>
              <a:rPr lang="en-US" altLang="zh-CN" sz="5400" dirty="0">
                <a:solidFill>
                  <a:srgbClr val="C00000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      —</a:t>
            </a:r>
            <a:r>
              <a:rPr lang="zh-CN" altLang="en-US" sz="5400" dirty="0">
                <a:solidFill>
                  <a:srgbClr val="C00000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走向成熟</a:t>
            </a:r>
          </a:p>
        </p:txBody>
      </p:sp>
      <p:pic>
        <p:nvPicPr>
          <p:cNvPr id="19" name="Picture 5" descr="image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6056" y="-569468"/>
            <a:ext cx="5066621" cy="7427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6" descr="image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955" y="-583923"/>
            <a:ext cx="4913532" cy="74419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8" descr="image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8216"/>
            <a:ext cx="960120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7" descr="image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0036" y="-125953"/>
            <a:ext cx="9637486" cy="7051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244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split orient="vert"/>
      </p:transition>
    </mc:Choice>
    <mc:Fallback xmlns="">
      <p:transition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0" fill="hold"/>
                                        <p:tgtEl>
                                          <p:spTgt spid="21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7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2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7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2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31" tIns="39065" rIns="78131" bIns="39065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56695" y="911670"/>
            <a:ext cx="3939242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79512" y="925676"/>
            <a:ext cx="3248480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提出和平共处五项原则</a:t>
            </a:r>
          </a:p>
        </p:txBody>
      </p:sp>
      <p:sp>
        <p:nvSpPr>
          <p:cNvPr id="39" name="矩形 38"/>
          <p:cNvSpPr/>
          <p:nvPr/>
        </p:nvSpPr>
        <p:spPr>
          <a:xfrm>
            <a:off x="2320570" y="1816873"/>
            <a:ext cx="6803245" cy="1325388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en-US" sz="27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1953</a:t>
            </a:r>
            <a:r>
              <a:rPr lang="zh-CN" altLang="en-US" sz="27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年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底，</a:t>
            </a:r>
            <a:r>
              <a:rPr lang="zh-CN" altLang="en-US" sz="27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周恩来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在接见</a:t>
            </a:r>
            <a:r>
              <a:rPr lang="zh-CN" altLang="en-US" sz="27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印度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代表团时，</a:t>
            </a:r>
            <a:r>
              <a:rPr lang="zh-CN" altLang="en-US" sz="2700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首次提出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和平共处五项原则，作为处理两国关系的原则。 </a:t>
            </a:r>
          </a:p>
        </p:txBody>
      </p:sp>
      <p:sp>
        <p:nvSpPr>
          <p:cNvPr id="54" name="矩形 53"/>
          <p:cNvSpPr/>
          <p:nvPr/>
        </p:nvSpPr>
        <p:spPr>
          <a:xfrm>
            <a:off x="4" y="1724871"/>
            <a:ext cx="2543056" cy="555947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31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①首次提出：</a:t>
            </a:r>
            <a:endParaRPr lang="zh-CN" altLang="en-US" sz="3100" b="1" dirty="0"/>
          </a:p>
        </p:txBody>
      </p:sp>
      <p:sp>
        <p:nvSpPr>
          <p:cNvPr id="42" name="矩形 41"/>
          <p:cNvSpPr/>
          <p:nvPr/>
        </p:nvSpPr>
        <p:spPr>
          <a:xfrm>
            <a:off x="1170382" y="6148305"/>
            <a:ext cx="6973325" cy="371281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190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</a:rPr>
              <a:t>我国政府同印度政府就两国在中国西藏地区的关系问题进行谈判</a:t>
            </a:r>
            <a:endParaRPr lang="zh-CN" altLang="en-US" sz="1900" dirty="0"/>
          </a:p>
        </p:txBody>
      </p:sp>
      <p:pic>
        <p:nvPicPr>
          <p:cNvPr id="43" name="Picture 27" descr="26148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685387" y="3156855"/>
            <a:ext cx="3339852" cy="29255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" name="图片 50" descr="t016f32acdd70672dc1.jpg"/>
          <p:cNvPicPr>
            <a:picLocks noChangeAspect="1"/>
          </p:cNvPicPr>
          <p:nvPr/>
        </p:nvPicPr>
        <p:blipFill>
          <a:blip r:embed="rId5"/>
          <a:srcRect l="2539" t="10156" r="4297" b="7812"/>
          <a:stretch>
            <a:fillRect/>
          </a:stretch>
        </p:blipFill>
        <p:spPr>
          <a:xfrm>
            <a:off x="830216" y="3156855"/>
            <a:ext cx="3777420" cy="29935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" name="图片 29" descr="图片1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5938" y="855684"/>
            <a:ext cx="5127874" cy="869184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8" name="组合 17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20" name="直接连接符 19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1" name="图片 20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2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9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156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5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大国外交开篇语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836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/>
          <p:cNvSpPr/>
          <p:nvPr/>
        </p:nvSpPr>
        <p:spPr bwMode="auto">
          <a:xfrm flipV="1">
            <a:off x="0" y="6855303"/>
            <a:ext cx="9144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31" tIns="39065" rIns="78131" bIns="39065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56698" y="911670"/>
            <a:ext cx="3608207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72424" y="911669"/>
            <a:ext cx="3492478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提出和平共处五项原则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964094" y="1729977"/>
            <a:ext cx="6539965" cy="940667"/>
          </a:xfrm>
          <a:prstGeom prst="rect">
            <a:avLst/>
          </a:prstGeom>
          <a:noFill/>
        </p:spPr>
        <p:txBody>
          <a:bodyPr wrap="square" lIns="78131" tIns="39065" rIns="78131" bIns="39065" rtlCol="0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互相尊重主权和领土完整，互不侵犯，互不干涉内政，平等互利，和平共处。</a:t>
            </a:r>
          </a:p>
        </p:txBody>
      </p:sp>
      <p:sp>
        <p:nvSpPr>
          <p:cNvPr id="30" name="矩形 29"/>
          <p:cNvSpPr/>
          <p:nvPr/>
        </p:nvSpPr>
        <p:spPr>
          <a:xfrm>
            <a:off x="578795" y="1656837"/>
            <a:ext cx="1747967" cy="555947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31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②内容：</a:t>
            </a:r>
            <a:endParaRPr lang="zh-CN" altLang="en-US" sz="3100" b="1" dirty="0"/>
          </a:p>
        </p:txBody>
      </p:sp>
      <p:sp>
        <p:nvSpPr>
          <p:cNvPr id="42" name="矩形 41"/>
          <p:cNvSpPr/>
          <p:nvPr/>
        </p:nvSpPr>
        <p:spPr>
          <a:xfrm>
            <a:off x="4912166" y="3292928"/>
            <a:ext cx="3231541" cy="2755560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像中印这样两个接壤的大国之间一定会有某些问题。只要根据这些原则，任何业已成熟的悬而未决的问题都可以拿出来谈。</a:t>
            </a:r>
            <a:endParaRPr lang="en-US" altLang="zh-CN" sz="2400" dirty="0">
              <a:latin typeface="华文新魏" pitchFamily="2" charset="-122"/>
              <a:ea typeface="华文新魏" pitchFamily="2" charset="-122"/>
            </a:endParaRPr>
          </a:p>
          <a:p>
            <a:r>
              <a:rPr lang="en-US" altLang="zh-CN" sz="2100" dirty="0">
                <a:latin typeface="华文新魏" pitchFamily="2" charset="-122"/>
                <a:ea typeface="华文新魏" pitchFamily="2" charset="-122"/>
              </a:rPr>
              <a:t>                      ——</a:t>
            </a:r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周恩来</a:t>
            </a:r>
          </a:p>
        </p:txBody>
      </p:sp>
      <p:pic>
        <p:nvPicPr>
          <p:cNvPr id="33" name="图片 32" descr="1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913" y="3156864"/>
            <a:ext cx="3962237" cy="31977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9" name="图片 38" descr="图片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9411" y="855684"/>
            <a:ext cx="5708166" cy="940448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7" name="组合 16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9" name="直接连接符 18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1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8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  <p:cxnSp>
        <p:nvCxnSpPr>
          <p:cNvPr id="3" name="直接连接符 2"/>
          <p:cNvCxnSpPr/>
          <p:nvPr/>
        </p:nvCxnSpPr>
        <p:spPr>
          <a:xfrm>
            <a:off x="2123728" y="2212797"/>
            <a:ext cx="396044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6423495" y="2200319"/>
            <a:ext cx="1532882" cy="12479"/>
          </a:xfrm>
          <a:prstGeom prst="line">
            <a:avLst/>
          </a:prstGeom>
          <a:ln w="254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2123728" y="2670659"/>
            <a:ext cx="2232248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4628420" y="2670659"/>
            <a:ext cx="1455749" cy="0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6423494" y="2670659"/>
            <a:ext cx="1293860" cy="0"/>
          </a:xfrm>
          <a:prstGeom prst="line">
            <a:avLst/>
          </a:prstGeom>
          <a:ln w="254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7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9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3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圆角矩形 35"/>
          <p:cNvSpPr/>
          <p:nvPr/>
        </p:nvSpPr>
        <p:spPr>
          <a:xfrm>
            <a:off x="56698" y="911670"/>
            <a:ext cx="3608207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206586" y="911669"/>
            <a:ext cx="3458317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提出和平共处五项原则</a:t>
            </a:r>
          </a:p>
        </p:txBody>
      </p:sp>
      <p:sp>
        <p:nvSpPr>
          <p:cNvPr id="50" name="矩形 49"/>
          <p:cNvSpPr/>
          <p:nvPr/>
        </p:nvSpPr>
        <p:spPr>
          <a:xfrm>
            <a:off x="7" y="1660064"/>
            <a:ext cx="1542783" cy="494391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2700" b="1" dirty="0">
                <a:solidFill>
                  <a:srgbClr val="C00000"/>
                </a:solidFill>
                <a:latin typeface="Calibri"/>
                <a:ea typeface="华文新魏" pitchFamily="2" charset="-122"/>
              </a:rPr>
              <a:t>③</a:t>
            </a:r>
            <a:r>
              <a:rPr lang="zh-CN" altLang="en-US" sz="27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重申：</a:t>
            </a:r>
            <a:endParaRPr lang="zh-CN" altLang="en-US" b="1" dirty="0"/>
          </a:p>
        </p:txBody>
      </p:sp>
      <p:sp>
        <p:nvSpPr>
          <p:cNvPr id="51" name="TextBox 50"/>
          <p:cNvSpPr txBox="1"/>
          <p:nvPr/>
        </p:nvSpPr>
        <p:spPr>
          <a:xfrm>
            <a:off x="206585" y="2272389"/>
            <a:ext cx="3118154" cy="3818378"/>
          </a:xfrm>
          <a:prstGeom prst="rect">
            <a:avLst/>
          </a:prstGeom>
          <a:noFill/>
        </p:spPr>
        <p:txBody>
          <a:bodyPr wrap="square" lIns="78131" tIns="39065" rIns="78131" bIns="39065" rtlCol="0">
            <a:spAutoFit/>
          </a:bodyPr>
          <a:lstStyle/>
          <a:p>
            <a:r>
              <a:rPr lang="en-US" sz="27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1954</a:t>
            </a:r>
            <a:r>
              <a:rPr lang="zh-CN" altLang="en-US" sz="27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年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，</a:t>
            </a:r>
            <a:r>
              <a:rPr lang="zh-CN" altLang="en-US" sz="27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周恩来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访问印度和缅甸，分别与</a:t>
            </a:r>
            <a:r>
              <a:rPr lang="zh-CN" altLang="en-US" sz="27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印度总理尼赫鲁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、</a:t>
            </a:r>
            <a:r>
              <a:rPr lang="zh-CN" altLang="en-US" sz="27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缅甸总理吴努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发表联合声明，双方一致同意以和平共处五项原则作为指导中印、中缅两国关系的</a:t>
            </a:r>
            <a:r>
              <a:rPr lang="zh-CN" altLang="en-US" sz="27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基本原则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。</a:t>
            </a:r>
          </a:p>
        </p:txBody>
      </p:sp>
      <p:pic>
        <p:nvPicPr>
          <p:cNvPr id="33" name="图片 32" descr="002564936a8117f815a008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9667" y="1650435"/>
            <a:ext cx="2097654" cy="21187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1" name="图片 40" descr="1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83057" y="4309359"/>
            <a:ext cx="1757505" cy="1841088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6839749" y="6079184"/>
            <a:ext cx="1927586" cy="540558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中缅两国签署</a:t>
            </a:r>
            <a:r>
              <a:rPr lang="en-US" altLang="zh-CN" sz="1500" dirty="0">
                <a:latin typeface="华文新魏" pitchFamily="2" charset="-122"/>
                <a:ea typeface="华文新魏" pitchFamily="2" charset="-122"/>
              </a:rPr>
              <a:t>《</a:t>
            </a:r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中缅两国总理联合声明</a:t>
            </a:r>
            <a:r>
              <a:rPr lang="en-US" altLang="zh-CN" sz="1500" dirty="0">
                <a:latin typeface="华文新魏" pitchFamily="2" charset="-122"/>
                <a:ea typeface="华文新魏" pitchFamily="2" charset="-122"/>
              </a:rPr>
              <a:t>》</a:t>
            </a:r>
            <a:endParaRPr lang="zh-CN" altLang="en-US" sz="1500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6592783" y="3765954"/>
            <a:ext cx="2174550" cy="771390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周恩来总理访问缅甸时与缅甸总理吴努亲切握手</a:t>
            </a:r>
          </a:p>
        </p:txBody>
      </p:sp>
      <p:sp>
        <p:nvSpPr>
          <p:cNvPr id="56" name="矩形 55"/>
          <p:cNvSpPr/>
          <p:nvPr/>
        </p:nvSpPr>
        <p:spPr>
          <a:xfrm>
            <a:off x="3494820" y="6079183"/>
            <a:ext cx="2777991" cy="771390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en-US" altLang="zh-CN" sz="1500" dirty="0">
                <a:latin typeface="华文新魏" pitchFamily="2" charset="-122"/>
                <a:ea typeface="华文新魏" pitchFamily="2" charset="-122"/>
              </a:rPr>
              <a:t>1954</a:t>
            </a:r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1500" dirty="0">
                <a:latin typeface="华文新魏" pitchFamily="2" charset="-122"/>
                <a:ea typeface="华文新魏" pitchFamily="2" charset="-122"/>
              </a:rPr>
              <a:t>6</a:t>
            </a:r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月，周恩来总理访问印度，与印度总理尼赫鲁举行会谈</a:t>
            </a:r>
          </a:p>
        </p:txBody>
      </p:sp>
      <p:pic>
        <p:nvPicPr>
          <p:cNvPr id="57" name="图片 56" descr="002564936a8117f8158506.jpg"/>
          <p:cNvPicPr>
            <a:picLocks noChangeAspect="1"/>
          </p:cNvPicPr>
          <p:nvPr/>
        </p:nvPicPr>
        <p:blipFill>
          <a:blip r:embed="rId6"/>
          <a:srcRect t="26038" b="14057"/>
          <a:stretch>
            <a:fillRect/>
          </a:stretch>
        </p:blipFill>
        <p:spPr>
          <a:xfrm>
            <a:off x="3608207" y="1728097"/>
            <a:ext cx="2612424" cy="1224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8" name="矩形 57"/>
          <p:cNvSpPr/>
          <p:nvPr/>
        </p:nvSpPr>
        <p:spPr>
          <a:xfrm>
            <a:off x="3324740" y="2957856"/>
            <a:ext cx="3118154" cy="1002223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en-US" altLang="zh-CN" sz="1500" dirty="0">
                <a:latin typeface="华文新魏" pitchFamily="2" charset="-122"/>
                <a:ea typeface="华文新魏" pitchFamily="2" charset="-122"/>
              </a:rPr>
              <a:t>1954</a:t>
            </a:r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1500" dirty="0">
                <a:latin typeface="华文新魏" pitchFamily="2" charset="-122"/>
                <a:ea typeface="华文新魏" pitchFamily="2" charset="-122"/>
              </a:rPr>
              <a:t>4</a:t>
            </a:r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月中印签订</a:t>
            </a:r>
            <a:r>
              <a:rPr lang="en-US" altLang="zh-CN" sz="1500" dirty="0">
                <a:latin typeface="华文新魏" pitchFamily="2" charset="-122"/>
                <a:ea typeface="华文新魏" pitchFamily="2" charset="-122"/>
              </a:rPr>
              <a:t>《</a:t>
            </a:r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关于中国西藏地方与印度之间的通商和交通协定</a:t>
            </a:r>
            <a:r>
              <a:rPr lang="en-US" altLang="zh-CN" sz="1500" dirty="0">
                <a:latin typeface="华文新魏" pitchFamily="2" charset="-122"/>
                <a:ea typeface="华文新魏" pitchFamily="2" charset="-122"/>
              </a:rPr>
              <a:t>》</a:t>
            </a:r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，和平共处五项原则被载入该协定</a:t>
            </a:r>
          </a:p>
        </p:txBody>
      </p:sp>
      <p:pic>
        <p:nvPicPr>
          <p:cNvPr id="59" name="图片 58" descr="002564936a8117f8157405.jpg"/>
          <p:cNvPicPr>
            <a:picLocks noChangeAspect="1"/>
          </p:cNvPicPr>
          <p:nvPr/>
        </p:nvPicPr>
        <p:blipFill>
          <a:blip r:embed="rId7"/>
          <a:srcRect t="13990" b="11396"/>
          <a:stretch>
            <a:fillRect/>
          </a:stretch>
        </p:blipFill>
        <p:spPr>
          <a:xfrm>
            <a:off x="3551514" y="3905253"/>
            <a:ext cx="2664591" cy="21771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3" name="图片 42" descr="图片1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9411" y="855684"/>
            <a:ext cx="5708166" cy="940448"/>
          </a:xfrm>
          <a:prstGeom prst="rect">
            <a:avLst/>
          </a:prstGeom>
        </p:spPr>
      </p:pic>
      <p:grpSp>
        <p:nvGrpSpPr>
          <p:cNvPr id="21" name="组合 20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22" name="组合 21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24" name="直接连接符 23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5" name="图片 24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6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23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6098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圆角矩形 35"/>
          <p:cNvSpPr/>
          <p:nvPr/>
        </p:nvSpPr>
        <p:spPr>
          <a:xfrm>
            <a:off x="56698" y="911670"/>
            <a:ext cx="3608207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72424" y="911669"/>
            <a:ext cx="3492478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提出和平共处五项原则</a:t>
            </a:r>
          </a:p>
        </p:txBody>
      </p:sp>
      <p:sp>
        <p:nvSpPr>
          <p:cNvPr id="25" name="矩形 24"/>
          <p:cNvSpPr/>
          <p:nvPr/>
        </p:nvSpPr>
        <p:spPr>
          <a:xfrm>
            <a:off x="93202" y="1523990"/>
            <a:ext cx="1747967" cy="555947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3100" b="1" dirty="0">
                <a:solidFill>
                  <a:srgbClr val="C00000"/>
                </a:solidFill>
                <a:latin typeface="Calibri"/>
                <a:ea typeface="华文新魏" pitchFamily="2" charset="-122"/>
              </a:rPr>
              <a:t>④</a:t>
            </a:r>
            <a:r>
              <a:rPr lang="zh-CN" altLang="en-US" sz="31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影响：</a:t>
            </a:r>
            <a:endParaRPr lang="zh-CN" altLang="en-US" sz="31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1510542" y="1523987"/>
            <a:ext cx="7313487" cy="1325388"/>
          </a:xfrm>
          <a:prstGeom prst="rect">
            <a:avLst/>
          </a:prstGeom>
          <a:noFill/>
        </p:spPr>
        <p:txBody>
          <a:bodyPr wrap="square" lIns="78131" tIns="39065" rIns="78131" bIns="39065" rtlCol="0">
            <a:spAutoFit/>
          </a:bodyPr>
          <a:lstStyle/>
          <a:p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和平共处五项原则在国际上产生深远影响，被世界上越来越多的国家接受，成为</a:t>
            </a:r>
            <a:r>
              <a:rPr lang="zh-CN" altLang="en-US" sz="2700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处理国与国之间关系的基本准则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。</a:t>
            </a:r>
          </a:p>
        </p:txBody>
      </p:sp>
      <p:pic>
        <p:nvPicPr>
          <p:cNvPr id="30" name="图片 29" descr="图片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411" y="855684"/>
            <a:ext cx="5708166" cy="940448"/>
          </a:xfrm>
          <a:prstGeom prst="rect">
            <a:avLst/>
          </a:prstGeom>
        </p:spPr>
      </p:pic>
      <p:sp>
        <p:nvSpPr>
          <p:cNvPr id="16" name="文本框 131075"/>
          <p:cNvSpPr txBox="1"/>
          <p:nvPr/>
        </p:nvSpPr>
        <p:spPr>
          <a:xfrm>
            <a:off x="366816" y="4005063"/>
            <a:ext cx="7934436" cy="2572996"/>
          </a:xfrm>
          <a:prstGeom prst="rect">
            <a:avLst/>
          </a:prstGeom>
          <a:noFill/>
          <a:ln w="9525">
            <a:noFill/>
          </a:ln>
        </p:spPr>
        <p:txBody>
          <a:bodyPr wrap="square" lIns="91423" tIns="45712" rIns="91423" bIns="45712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3200" dirty="0">
                <a:latin typeface="楷体" pitchFamily="49" charset="-122"/>
                <a:ea typeface="楷体" pitchFamily="49" charset="-122"/>
              </a:rPr>
              <a:t>“</a:t>
            </a:r>
            <a:r>
              <a:rPr lang="zh-CN" altLang="en-US" sz="3200" dirty="0">
                <a:latin typeface="楷体" pitchFamily="49" charset="-122"/>
                <a:ea typeface="楷体" pitchFamily="49" charset="-122"/>
              </a:rPr>
              <a:t>两个国家间签订的原则协议，几乎被世界各国所接受，这在国际关系史上是非常罕见的。</a:t>
            </a:r>
            <a:r>
              <a:rPr lang="en-US" altLang="zh-CN" sz="3200" dirty="0">
                <a:latin typeface="楷体" pitchFamily="49" charset="-122"/>
                <a:ea typeface="楷体" pitchFamily="49" charset="-122"/>
              </a:rPr>
              <a:t>”</a:t>
            </a:r>
            <a:endParaRPr lang="zh-CN" altLang="en-US" sz="3200" dirty="0">
              <a:latin typeface="楷体" pitchFamily="49" charset="-122"/>
              <a:ea typeface="楷体" pitchFamily="49" charset="-122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2800" dirty="0">
                <a:latin typeface="楷体" pitchFamily="49" charset="-122"/>
                <a:ea typeface="楷体" pitchFamily="49" charset="-122"/>
                <a:cs typeface="楷体_GB2312" panose="02010609030101010101" charset="-122"/>
              </a:rPr>
              <a:t>                  ——</a:t>
            </a:r>
            <a:r>
              <a:rPr lang="zh-CN" altLang="en-US" sz="2800" dirty="0">
                <a:latin typeface="楷体" pitchFamily="49" charset="-122"/>
                <a:ea typeface="楷体" pitchFamily="49" charset="-122"/>
                <a:cs typeface="楷体_GB2312" panose="02010609030101010101" charset="-122"/>
                <a:sym typeface="+mn-ea"/>
              </a:rPr>
              <a:t>印度前总统纳拉亚南</a:t>
            </a:r>
            <a:endParaRPr lang="en-US" altLang="zh-CN" sz="2800" dirty="0">
              <a:latin typeface="楷体" pitchFamily="49" charset="-122"/>
              <a:ea typeface="楷体" pitchFamily="49" charset="-122"/>
              <a:cs typeface="楷体_GB2312" panose="02010609030101010101" charset="-122"/>
            </a:endParaRPr>
          </a:p>
        </p:txBody>
      </p:sp>
      <p:sp>
        <p:nvSpPr>
          <p:cNvPr id="17" name="标题 24577"/>
          <p:cNvSpPr txBox="1"/>
          <p:nvPr/>
        </p:nvSpPr>
        <p:spPr>
          <a:xfrm>
            <a:off x="1938656" y="3212976"/>
            <a:ext cx="4542263" cy="609398"/>
          </a:xfrm>
          <a:prstGeom prst="rect">
            <a:avLst/>
          </a:prstGeom>
        </p:spPr>
        <p:txBody>
          <a:bodyPr vert="horz" wrap="square" lIns="0" tIns="0" rIns="0" bIns="0" rtlCol="0" anchor="ctr" anchorCtr="1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400" b="1" noProof="1">
                <a:solidFill>
                  <a:srgbClr val="FF0000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华文中宋" pitchFamily="2" charset="-122"/>
                <a:ea typeface="华文中宋" pitchFamily="2" charset="-122"/>
              </a:rPr>
              <a:t>中国外交走向成熟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8" name="组合 17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20" name="直接连接符 19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1" name="图片 20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2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9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885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16" grpId="0" bldLvl="0"/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图片 56" descr="未标题-2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33378" y="1348105"/>
            <a:ext cx="4029075" cy="4637128"/>
          </a:xfrm>
          <a:prstGeom prst="rect">
            <a:avLst/>
          </a:prstGeom>
        </p:spPr>
      </p:pic>
      <p:sp>
        <p:nvSpPr>
          <p:cNvPr id="58" name="Text Box 18"/>
          <p:cNvSpPr txBox="1">
            <a:spLocks noChangeArrowheads="1"/>
          </p:cNvSpPr>
          <p:nvPr/>
        </p:nvSpPr>
        <p:spPr bwMode="auto">
          <a:xfrm>
            <a:off x="920595" y="2921004"/>
            <a:ext cx="2629853" cy="25114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9694" tIns="54848" rIns="109694" bIns="54848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2400" b="1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【问题探究】为什么</a:t>
            </a:r>
            <a:r>
              <a:rPr lang="en-US" altLang="zh-CN" sz="2400" b="1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400" b="1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和平共处五项原则</a:t>
            </a:r>
            <a:r>
              <a:rPr lang="en-US" altLang="zh-CN" sz="2400" b="1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 </a:t>
            </a:r>
            <a:r>
              <a:rPr lang="zh-CN" altLang="en-US" sz="2400" b="1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能够赢得国际社会的广泛认同？</a:t>
            </a:r>
          </a:p>
        </p:txBody>
      </p:sp>
      <p:sp>
        <p:nvSpPr>
          <p:cNvPr id="15" name="空心弧 14"/>
          <p:cNvSpPr/>
          <p:nvPr/>
        </p:nvSpPr>
        <p:spPr>
          <a:xfrm>
            <a:off x="4904485" y="1489905"/>
            <a:ext cx="1774034" cy="2366183"/>
          </a:xfrm>
          <a:prstGeom prst="blockArc">
            <a:avLst>
              <a:gd name="adj1" fmla="val 4469103"/>
              <a:gd name="adj2" fmla="val 21246848"/>
              <a:gd name="adj3" fmla="val 4136"/>
            </a:avLst>
          </a:prstGeom>
          <a:solidFill>
            <a:srgbClr val="0070C0"/>
          </a:solidFill>
          <a:ln w="19050">
            <a:noFill/>
          </a:ln>
        </p:spPr>
        <p:txBody>
          <a:bodyPr lIns="0" tIns="45712" rIns="0" bIns="45712" anchor="b"/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zh-CN" altLang="en-US" sz="100" b="1" kern="0" dirty="0">
              <a:solidFill>
                <a:sysClr val="window" lastClr="FFFFF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6" name="空心弧 15"/>
          <p:cNvSpPr/>
          <p:nvPr/>
        </p:nvSpPr>
        <p:spPr>
          <a:xfrm rot="4802168" flipH="1">
            <a:off x="6257714" y="2342283"/>
            <a:ext cx="2366183" cy="1774034"/>
          </a:xfrm>
          <a:prstGeom prst="blockArc">
            <a:avLst>
              <a:gd name="adj1" fmla="val 3459353"/>
              <a:gd name="adj2" fmla="val 21246848"/>
              <a:gd name="adj3" fmla="val 4136"/>
            </a:avLst>
          </a:prstGeom>
          <a:solidFill>
            <a:srgbClr val="FABE00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9351" tIns="49674" rIns="99351" bIns="49674" numCol="1" spcCol="0" rtlCol="0" fromWordArt="0" anchor="ctr" anchorCtr="0" forceAA="0" compatLnSpc="1">
            <a:noAutofit/>
          </a:bodyPr>
          <a:lstStyle/>
          <a:p>
            <a:pPr algn="ctr">
              <a:defRPr/>
            </a:pPr>
            <a:endParaRPr lang="zh-CN" altLang="en-US" sz="1700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空心弧 16"/>
          <p:cNvSpPr/>
          <p:nvPr/>
        </p:nvSpPr>
        <p:spPr>
          <a:xfrm rot="5692655" flipH="1">
            <a:off x="4870422" y="3843988"/>
            <a:ext cx="2366183" cy="1774034"/>
          </a:xfrm>
          <a:prstGeom prst="blockArc">
            <a:avLst>
              <a:gd name="adj1" fmla="val 3459353"/>
              <a:gd name="adj2" fmla="val 21246848"/>
              <a:gd name="adj3" fmla="val 4136"/>
            </a:avLst>
          </a:prstGeom>
          <a:solidFill>
            <a:srgbClr val="AE43A0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9351" tIns="49674" rIns="99351" bIns="49674" numCol="1" spcCol="0" rtlCol="0" fromWordArt="0" anchor="ctr" anchorCtr="0" forceAA="0" compatLnSpc="1">
            <a:noAutofit/>
          </a:bodyPr>
          <a:lstStyle/>
          <a:p>
            <a:pPr algn="ctr">
              <a:defRPr/>
            </a:pPr>
            <a:endParaRPr lang="zh-CN" altLang="en-US" sz="1700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561920" y="1794342"/>
            <a:ext cx="743949" cy="971598"/>
          </a:xfrm>
          <a:prstGeom prst="ellipse">
            <a:avLst/>
          </a:pr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lIns="99351" tIns="49674" rIns="99351" bIns="49674" rtlCol="0" anchor="ctr"/>
          <a:lstStyle/>
          <a:p>
            <a:pPr algn="ctr">
              <a:defRPr/>
            </a:pPr>
            <a:r>
              <a:rPr lang="en-US" altLang="zh-CN" sz="1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</a:p>
        </p:txBody>
      </p:sp>
      <p:sp>
        <p:nvSpPr>
          <p:cNvPr id="19" name="椭圆 18"/>
          <p:cNvSpPr/>
          <p:nvPr/>
        </p:nvSpPr>
        <p:spPr>
          <a:xfrm>
            <a:off x="7867437" y="3229297"/>
            <a:ext cx="743949" cy="971598"/>
          </a:xfrm>
          <a:prstGeom prst="ellipse">
            <a:avLst/>
          </a:prstGeom>
          <a:solidFill>
            <a:srgbClr val="FABE00"/>
          </a:solidFill>
          <a:ln w="25400" cap="flat" cmpd="sng" algn="ctr">
            <a:noFill/>
            <a:prstDash val="solid"/>
          </a:ln>
          <a:effectLst/>
        </p:spPr>
        <p:txBody>
          <a:bodyPr lIns="99351" tIns="49674" rIns="99351" bIns="49674" rtlCol="0" anchor="ctr"/>
          <a:lstStyle/>
          <a:p>
            <a:pPr algn="ctr">
              <a:defRPr/>
            </a:pPr>
            <a:r>
              <a:rPr lang="en-US" altLang="zh-CN" sz="1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</a:p>
        </p:txBody>
      </p:sp>
      <p:sp>
        <p:nvSpPr>
          <p:cNvPr id="20" name="椭圆 19"/>
          <p:cNvSpPr/>
          <p:nvPr/>
        </p:nvSpPr>
        <p:spPr>
          <a:xfrm>
            <a:off x="6068868" y="5178246"/>
            <a:ext cx="743949" cy="971598"/>
          </a:xfrm>
          <a:prstGeom prst="ellipse">
            <a:avLst/>
          </a:prstGeom>
          <a:solidFill>
            <a:srgbClr val="AE43A0"/>
          </a:solidFill>
          <a:ln w="25400" cap="flat" cmpd="sng" algn="ctr">
            <a:noFill/>
            <a:prstDash val="solid"/>
          </a:ln>
          <a:effectLst/>
        </p:spPr>
        <p:txBody>
          <a:bodyPr lIns="99351" tIns="49674" rIns="99351" bIns="49674" rtlCol="0" anchor="ctr"/>
          <a:lstStyle/>
          <a:p>
            <a:pPr algn="ctr">
              <a:defRPr/>
            </a:pPr>
            <a:r>
              <a:rPr lang="en-US" altLang="zh-CN" sz="100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272763" y="1835226"/>
            <a:ext cx="1200465" cy="2020844"/>
          </a:xfrm>
          <a:prstGeom prst="rect">
            <a:avLst/>
          </a:prstGeom>
          <a:noFill/>
        </p:spPr>
        <p:txBody>
          <a:bodyPr wrap="square" lIns="99351" tIns="49674" rIns="99351" bIns="49674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4800" kern="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尊重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037913" y="2466347"/>
            <a:ext cx="1200465" cy="2020844"/>
          </a:xfrm>
          <a:prstGeom prst="rect">
            <a:avLst/>
          </a:prstGeom>
          <a:noFill/>
        </p:spPr>
        <p:txBody>
          <a:bodyPr wrap="square" lIns="99351" tIns="49674" rIns="99351" bIns="49674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4800" kern="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平等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465136" y="3856089"/>
            <a:ext cx="1200465" cy="2020844"/>
          </a:xfrm>
          <a:prstGeom prst="rect">
            <a:avLst/>
          </a:prstGeom>
          <a:noFill/>
        </p:spPr>
        <p:txBody>
          <a:bodyPr wrap="square" lIns="99351" tIns="49674" rIns="99351" bIns="49674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4800" kern="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和平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31" name="组合 30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33" name="直接连接符 32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4" name="图片 3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35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32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3982649"/>
      </p:ext>
    </p:extLst>
  </p:cSld>
  <p:clrMapOvr>
    <a:masterClrMapping/>
  </p:clrMapOvr>
  <p:transition spd="med" advClick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25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125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25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125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25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2" dur="125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00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15" grpId="0" bldLvl="0" animBg="1"/>
      <p:bldP spid="15" grpId="1" bldLvl="0" animBg="1"/>
      <p:bldP spid="16" grpId="0" bldLvl="0" animBg="1"/>
      <p:bldP spid="16" grpId="1" bldLvl="0" animBg="1"/>
      <p:bldP spid="17" grpId="0" bldLvl="0" animBg="1"/>
      <p:bldP spid="17" grpId="1" bldLvl="0" animBg="1"/>
      <p:bldP spid="18" grpId="0" bldLvl="0" animBg="1"/>
      <p:bldP spid="18" grpId="1" bldLvl="0" animBg="1"/>
      <p:bldP spid="19" grpId="0" bldLvl="0" animBg="1"/>
      <p:bldP spid="19" grpId="1" bldLvl="0" animBg="1"/>
      <p:bldP spid="20" grpId="0" bldLvl="0" animBg="1"/>
      <p:bldP spid="20" grpId="1" bldLvl="0" animBg="1"/>
      <p:bldP spid="21" grpId="0"/>
      <p:bldP spid="22" grpId="0"/>
      <p:bldP spid="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圆角矩形 35"/>
          <p:cNvSpPr/>
          <p:nvPr/>
        </p:nvSpPr>
        <p:spPr>
          <a:xfrm>
            <a:off x="56698" y="911670"/>
            <a:ext cx="3608207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72424" y="911669"/>
            <a:ext cx="3492478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提出和平共处五项原则</a:t>
            </a:r>
          </a:p>
        </p:txBody>
      </p:sp>
      <p:sp>
        <p:nvSpPr>
          <p:cNvPr id="41" name="矩形 40"/>
          <p:cNvSpPr/>
          <p:nvPr/>
        </p:nvSpPr>
        <p:spPr>
          <a:xfrm>
            <a:off x="451167" y="4869161"/>
            <a:ext cx="7947659" cy="1802442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2014</a:t>
            </a:r>
            <a:r>
              <a:rPr lang="zh-CN" altLang="en-US" sz="2800" dirty="0">
                <a:latin typeface="华文新魏" pitchFamily="2" charset="-122"/>
                <a:ea typeface="华文新魏" pitchFamily="2" charset="-122"/>
              </a:rPr>
              <a:t>年，纪念和平共处五项原则发表</a:t>
            </a: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60</a:t>
            </a:r>
            <a:r>
              <a:rPr lang="zh-CN" altLang="en-US" sz="2800" dirty="0">
                <a:latin typeface="华文新魏" pitchFamily="2" charset="-122"/>
                <a:ea typeface="华文新魏" pitchFamily="2" charset="-122"/>
              </a:rPr>
              <a:t>周年。习近平宣布，为坚持和弘扬和平共处五项原则，中国政府决定设立“和平共处五项原则友谊奖”和“和平共处五项原则卓越奖学金”</a:t>
            </a:r>
          </a:p>
        </p:txBody>
      </p:sp>
      <p:pic>
        <p:nvPicPr>
          <p:cNvPr id="42" name="图片 41" descr="1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66" y="1988840"/>
            <a:ext cx="3793300" cy="26642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3" name="图片 42" descr="2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6973" y="1988840"/>
            <a:ext cx="3601853" cy="26642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" name="图片 29" descr="图片1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9411" y="855684"/>
            <a:ext cx="5708166" cy="940448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5" name="组合 14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19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6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662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896444" y="2636913"/>
            <a:ext cx="5867400" cy="203130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zh-CN" altLang="en-US" sz="7200" dirty="0">
                <a:solidFill>
                  <a:srgbClr val="C00000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新中国外交</a:t>
            </a:r>
            <a:endParaRPr lang="en-US" altLang="zh-CN" sz="7200" dirty="0">
              <a:solidFill>
                <a:srgbClr val="C00000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  <a:p>
            <a:r>
              <a:rPr lang="en-US" altLang="zh-CN" sz="4800" dirty="0">
                <a:solidFill>
                  <a:srgbClr val="C00000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      </a:t>
            </a:r>
            <a:r>
              <a:rPr lang="en-US" altLang="zh-CN" sz="5400" dirty="0">
                <a:solidFill>
                  <a:srgbClr val="C00000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—</a:t>
            </a:r>
            <a:r>
              <a:rPr lang="zh-CN" altLang="en-US" sz="5400" dirty="0">
                <a:solidFill>
                  <a:srgbClr val="C00000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力挽狂澜</a:t>
            </a:r>
          </a:p>
        </p:txBody>
      </p:sp>
      <p:pic>
        <p:nvPicPr>
          <p:cNvPr id="15" name="Picture 5" descr="image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6056" y="-569468"/>
            <a:ext cx="5066621" cy="7427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6" descr="image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955" y="-583923"/>
            <a:ext cx="4913532" cy="74419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8" descr="image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8216"/>
            <a:ext cx="960120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7" descr="image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0036" y="-125953"/>
            <a:ext cx="9637486" cy="7051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8644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split orient="vert"/>
      </p:transition>
    </mc:Choice>
    <mc:Fallback xmlns="">
      <p:transition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0" fill="hold"/>
                                        <p:tgtEl>
                                          <p:spTgt spid="17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7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2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7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2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圆角矩形 22"/>
          <p:cNvSpPr/>
          <p:nvPr/>
        </p:nvSpPr>
        <p:spPr>
          <a:xfrm>
            <a:off x="56694" y="911662"/>
            <a:ext cx="1907396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72425" y="911661"/>
            <a:ext cx="1734972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万隆会议</a:t>
            </a:r>
          </a:p>
        </p:txBody>
      </p:sp>
      <p:pic>
        <p:nvPicPr>
          <p:cNvPr id="36" name="图片 35" descr="t015c96befb9ad1b0b5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8191" y="3183968"/>
            <a:ext cx="3708435" cy="19732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7" name="图片 36" descr="t01e9ee6e9da1d18253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700" y="3212976"/>
            <a:ext cx="3288235" cy="19442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8" name="矩形 37"/>
          <p:cNvSpPr/>
          <p:nvPr/>
        </p:nvSpPr>
        <p:spPr>
          <a:xfrm>
            <a:off x="682206" y="2735730"/>
            <a:ext cx="7544425" cy="448225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危机四伏的万隆会议</a:t>
            </a:r>
            <a:r>
              <a:rPr lang="en-US" altLang="zh-CN" sz="2400" b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——</a:t>
            </a:r>
            <a:r>
              <a:rPr lang="zh-CN" altLang="en-US" sz="2400" b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“克什米尔公主号”空难事件</a:t>
            </a:r>
          </a:p>
        </p:txBody>
      </p:sp>
      <p:sp>
        <p:nvSpPr>
          <p:cNvPr id="39" name="矩形 38"/>
          <p:cNvSpPr/>
          <p:nvPr/>
        </p:nvSpPr>
        <p:spPr>
          <a:xfrm>
            <a:off x="353321" y="5157192"/>
            <a:ext cx="8050506" cy="1540846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1900" dirty="0">
                <a:latin typeface="华文新魏" pitchFamily="2" charset="-122"/>
                <a:ea typeface="华文新魏" pitchFamily="2" charset="-122"/>
              </a:rPr>
              <a:t>万隆会议召开前夕，中国代表团部分成员乘坐印度国际航空公司“克什米尔公主号”飞机，由香港前往印度尼西亚。台湾特务机关阴谋刺杀周恩来，在飞机上安置了炸弹，致使飞机中途爆炸坠毁，十余人遇难。周恩来因行程有变，未搭乘此飞机，幸免于难。中国代表团并没有被这一破坏活动吓倒，仍然参加了这次会议</a:t>
            </a:r>
          </a:p>
        </p:txBody>
      </p:sp>
      <p:sp>
        <p:nvSpPr>
          <p:cNvPr id="14" name="矩形 13"/>
          <p:cNvSpPr/>
          <p:nvPr/>
        </p:nvSpPr>
        <p:spPr>
          <a:xfrm>
            <a:off x="36504" y="1523988"/>
            <a:ext cx="1747967" cy="555947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31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①背景：</a:t>
            </a:r>
            <a:endParaRPr lang="zh-CN" altLang="en-US" sz="3100" b="1" dirty="0"/>
          </a:p>
        </p:txBody>
      </p:sp>
      <p:sp>
        <p:nvSpPr>
          <p:cNvPr id="15" name="Rectangle 39"/>
          <p:cNvSpPr>
            <a:spLocks noChangeArrowheads="1"/>
          </p:cNvSpPr>
          <p:nvPr/>
        </p:nvSpPr>
        <p:spPr bwMode="auto">
          <a:xfrm>
            <a:off x="1907398" y="1397316"/>
            <a:ext cx="5688939" cy="10637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发展与亚非国家的友好关系</a:t>
            </a:r>
            <a:endParaRPr lang="en-US" altLang="zh-CN" sz="3200" dirty="0">
              <a:solidFill>
                <a:srgbClr val="FF0000"/>
              </a:solidFill>
              <a:latin typeface="华文新魏" pitchFamily="2" charset="-122"/>
              <a:ea typeface="华文新魏" pitchFamily="2" charset="-122"/>
            </a:endParaRPr>
          </a:p>
          <a:p>
            <a:r>
              <a:rPr lang="zh-CN" altLang="en-US" sz="32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促进亚非国家的团结与合作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7" name="组合 16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9" name="直接连接符 18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1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8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20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14" grpId="0"/>
      <p:bldP spid="1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95" descr="psd36"/>
          <p:cNvPicPr>
            <a:picLocks noChangeAspect="1" noChangeArrowheads="1"/>
          </p:cNvPicPr>
          <p:nvPr/>
        </p:nvPicPr>
        <p:blipFill>
          <a:blip r:embed="rId4"/>
          <a:srcRect t="12599" b="18141"/>
          <a:stretch>
            <a:fillRect/>
          </a:stretch>
        </p:blipFill>
        <p:spPr bwMode="auto">
          <a:xfrm>
            <a:off x="4767306" y="4857760"/>
            <a:ext cx="3886641" cy="1905013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</p:pic>
      <p:pic>
        <p:nvPicPr>
          <p:cNvPr id="64" name="Picture 95" descr="psd36"/>
          <p:cNvPicPr>
            <a:picLocks noChangeAspect="1" noChangeArrowheads="1"/>
          </p:cNvPicPr>
          <p:nvPr/>
        </p:nvPicPr>
        <p:blipFill>
          <a:blip r:embed="rId4"/>
          <a:srcRect t="12599" b="18141"/>
          <a:stretch>
            <a:fillRect/>
          </a:stretch>
        </p:blipFill>
        <p:spPr bwMode="auto">
          <a:xfrm>
            <a:off x="4401920" y="4857760"/>
            <a:ext cx="3886641" cy="1905013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</p:pic>
      <p:pic>
        <p:nvPicPr>
          <p:cNvPr id="62" name="Picture 95" descr="psd36"/>
          <p:cNvPicPr>
            <a:picLocks noChangeAspect="1" noChangeArrowheads="1"/>
          </p:cNvPicPr>
          <p:nvPr/>
        </p:nvPicPr>
        <p:blipFill>
          <a:blip r:embed="rId4"/>
          <a:srcRect t="12599" b="18141"/>
          <a:stretch>
            <a:fillRect/>
          </a:stretch>
        </p:blipFill>
        <p:spPr bwMode="auto">
          <a:xfrm>
            <a:off x="546748" y="4857760"/>
            <a:ext cx="3886641" cy="1905013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</p:pic>
      <p:sp>
        <p:nvSpPr>
          <p:cNvPr id="23" name="圆角矩形 22"/>
          <p:cNvSpPr/>
          <p:nvPr/>
        </p:nvSpPr>
        <p:spPr>
          <a:xfrm>
            <a:off x="56694" y="911662"/>
            <a:ext cx="1907396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72424" y="911661"/>
            <a:ext cx="1649931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万隆会议</a:t>
            </a:r>
          </a:p>
        </p:txBody>
      </p:sp>
      <p:sp>
        <p:nvSpPr>
          <p:cNvPr id="48" name="矩形 47"/>
          <p:cNvSpPr/>
          <p:nvPr/>
        </p:nvSpPr>
        <p:spPr>
          <a:xfrm>
            <a:off x="36504" y="1523988"/>
            <a:ext cx="1747967" cy="555947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31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②时间：</a:t>
            </a:r>
            <a:endParaRPr lang="zh-CN" altLang="en-US" sz="3100" b="1" dirty="0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1623927" y="1592024"/>
            <a:ext cx="1474036" cy="494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31" tIns="39065" rIns="78131" bIns="39065">
            <a:spAutoFit/>
          </a:bodyPr>
          <a:lstStyle/>
          <a:p>
            <a:r>
              <a:rPr lang="en-US" altLang="zh-CN" sz="2700" dirty="0">
                <a:latin typeface="华文新魏" pitchFamily="2" charset="-122"/>
                <a:ea typeface="华文新魏" pitchFamily="2" charset="-122"/>
              </a:rPr>
              <a:t>1955</a:t>
            </a:r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年</a:t>
            </a:r>
          </a:p>
        </p:txBody>
      </p:sp>
      <p:sp>
        <p:nvSpPr>
          <p:cNvPr id="51" name="矩形 50"/>
          <p:cNvSpPr/>
          <p:nvPr/>
        </p:nvSpPr>
        <p:spPr>
          <a:xfrm>
            <a:off x="36504" y="2068278"/>
            <a:ext cx="1747967" cy="555947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3100" b="1" dirty="0">
                <a:solidFill>
                  <a:srgbClr val="C00000"/>
                </a:solidFill>
                <a:latin typeface="Calibri"/>
                <a:ea typeface="华文新魏" pitchFamily="2" charset="-122"/>
              </a:rPr>
              <a:t>③地点</a:t>
            </a:r>
            <a:r>
              <a:rPr lang="zh-CN" altLang="en-US" sz="31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：</a:t>
            </a:r>
            <a:endParaRPr lang="zh-CN" altLang="en-US" sz="3100" b="1" dirty="0"/>
          </a:p>
        </p:txBody>
      </p:sp>
      <p:sp>
        <p:nvSpPr>
          <p:cNvPr id="52" name="Rectangle 39"/>
          <p:cNvSpPr>
            <a:spLocks noChangeArrowheads="1"/>
          </p:cNvSpPr>
          <p:nvPr/>
        </p:nvSpPr>
        <p:spPr bwMode="auto">
          <a:xfrm>
            <a:off x="36504" y="2612568"/>
            <a:ext cx="2777991" cy="494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印度尼西亚</a:t>
            </a:r>
            <a:r>
              <a:rPr lang="zh-CN" altLang="en-US" sz="27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万隆</a:t>
            </a:r>
          </a:p>
        </p:txBody>
      </p:sp>
      <p:pic>
        <p:nvPicPr>
          <p:cNvPr id="53" name="图片 52" descr="U397P1T1D6443122F21DT20050420153941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135" y="5149559"/>
            <a:ext cx="2267748" cy="14091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6" name="矩形 55"/>
          <p:cNvSpPr/>
          <p:nvPr/>
        </p:nvSpPr>
        <p:spPr>
          <a:xfrm>
            <a:off x="36504" y="3221665"/>
            <a:ext cx="2543056" cy="555947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3100" b="1" dirty="0">
                <a:solidFill>
                  <a:srgbClr val="C00000"/>
                </a:solidFill>
                <a:latin typeface="Calibri"/>
                <a:ea typeface="华文新魏" pitchFamily="2" charset="-122"/>
              </a:rPr>
              <a:t>④会议特点</a:t>
            </a:r>
            <a:r>
              <a:rPr lang="zh-CN" altLang="en-US" sz="31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：</a:t>
            </a:r>
            <a:endParaRPr lang="zh-CN" altLang="en-US" sz="3100" b="1" dirty="0"/>
          </a:p>
        </p:txBody>
      </p:sp>
      <p:sp>
        <p:nvSpPr>
          <p:cNvPr id="57" name="Rectangle 39"/>
          <p:cNvSpPr>
            <a:spLocks noChangeArrowheads="1"/>
          </p:cNvSpPr>
          <p:nvPr/>
        </p:nvSpPr>
        <p:spPr bwMode="auto">
          <a:xfrm>
            <a:off x="93197" y="3831838"/>
            <a:ext cx="3458316" cy="909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7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第一次没有殖民主义国家参加的亚非会议</a:t>
            </a:r>
          </a:p>
        </p:txBody>
      </p:sp>
      <p:pic>
        <p:nvPicPr>
          <p:cNvPr id="37" name="图片 36" descr="1.jpg"/>
          <p:cNvPicPr>
            <a:picLocks noChangeAspect="1"/>
          </p:cNvPicPr>
          <p:nvPr/>
        </p:nvPicPr>
        <p:blipFill>
          <a:blip r:embed="rId6"/>
          <a:srcRect t="10427"/>
          <a:stretch>
            <a:fillRect/>
          </a:stretch>
        </p:blipFill>
        <p:spPr>
          <a:xfrm>
            <a:off x="3028468" y="5129906"/>
            <a:ext cx="1940389" cy="14287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8" name="图片 57" descr="MAIN201504210839000291169822783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51513" y="936986"/>
            <a:ext cx="5045739" cy="3716818"/>
          </a:xfrm>
          <a:prstGeom prst="rect">
            <a:avLst/>
          </a:prstGeom>
        </p:spPr>
      </p:pic>
      <p:pic>
        <p:nvPicPr>
          <p:cNvPr id="59" name="图片 58" descr="13131932_771100.jpg"/>
          <p:cNvPicPr>
            <a:picLocks noChangeAspect="1"/>
          </p:cNvPicPr>
          <p:nvPr/>
        </p:nvPicPr>
        <p:blipFill>
          <a:blip r:embed="rId8"/>
          <a:srcRect r="51515"/>
          <a:stretch>
            <a:fillRect/>
          </a:stretch>
        </p:blipFill>
        <p:spPr>
          <a:xfrm>
            <a:off x="5082244" y="5129905"/>
            <a:ext cx="907099" cy="1459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6" name="图片 65" descr="13131932_771100.jpg"/>
          <p:cNvPicPr>
            <a:picLocks noChangeAspect="1"/>
          </p:cNvPicPr>
          <p:nvPr/>
        </p:nvPicPr>
        <p:blipFill>
          <a:blip r:embed="rId8"/>
          <a:srcRect l="48485"/>
          <a:stretch>
            <a:fillRect/>
          </a:stretch>
        </p:blipFill>
        <p:spPr>
          <a:xfrm>
            <a:off x="6046037" y="5099289"/>
            <a:ext cx="963793" cy="1459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8" name="图片 67" descr="01300000384298124270408924170.jpg"/>
          <p:cNvPicPr>
            <a:picLocks noChangeAspect="1"/>
          </p:cNvPicPr>
          <p:nvPr/>
        </p:nvPicPr>
        <p:blipFill>
          <a:blip r:embed="rId9"/>
          <a:srcRect r="29435" b="7143"/>
          <a:stretch>
            <a:fillRect/>
          </a:stretch>
        </p:blipFill>
        <p:spPr>
          <a:xfrm>
            <a:off x="7083572" y="5129906"/>
            <a:ext cx="1456986" cy="1428760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26" name="组合 25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28" name="直接连接符 27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9" name="图片 28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30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27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91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50" grpId="0"/>
      <p:bldP spid="51" grpId="0"/>
      <p:bldP spid="52" grpId="0"/>
      <p:bldP spid="56" grpId="0"/>
      <p:bldP spid="5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圆角矩形 22"/>
          <p:cNvSpPr/>
          <p:nvPr/>
        </p:nvSpPr>
        <p:spPr>
          <a:xfrm>
            <a:off x="56694" y="911662"/>
            <a:ext cx="1907396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49892" y="911661"/>
            <a:ext cx="1757505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万隆会议</a:t>
            </a:r>
          </a:p>
        </p:txBody>
      </p:sp>
      <p:sp>
        <p:nvSpPr>
          <p:cNvPr id="33" name="Rectangle 39"/>
          <p:cNvSpPr>
            <a:spLocks noChangeArrowheads="1"/>
          </p:cNvSpPr>
          <p:nvPr/>
        </p:nvSpPr>
        <p:spPr bwMode="auto">
          <a:xfrm>
            <a:off x="149891" y="2340422"/>
            <a:ext cx="2600436" cy="3895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3100" dirty="0">
                <a:latin typeface="华文新魏" pitchFamily="2" charset="-122"/>
                <a:ea typeface="华文新魏" pitchFamily="2" charset="-122"/>
              </a:rPr>
              <a:t>帝国主义国家挑拨一些国家的代表当着中国代表的面攻击共产主义，甚至怀疑中国对邻国搞“颠覆”活动。</a:t>
            </a:r>
          </a:p>
        </p:txBody>
      </p:sp>
      <p:sp>
        <p:nvSpPr>
          <p:cNvPr id="42" name="矩形 41"/>
          <p:cNvSpPr/>
          <p:nvPr/>
        </p:nvSpPr>
        <p:spPr>
          <a:xfrm>
            <a:off x="36504" y="1520762"/>
            <a:ext cx="3735691" cy="555947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31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⑤中国遇到的问题：</a:t>
            </a:r>
            <a:endParaRPr lang="zh-CN" altLang="en-US" sz="3100" b="1" dirty="0"/>
          </a:p>
        </p:txBody>
      </p:sp>
      <p:pic>
        <p:nvPicPr>
          <p:cNvPr id="26" name="图片 25" descr="1a391dff88d6c3645d5a68a07343c7b2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1189" y="2340421"/>
            <a:ext cx="2211555" cy="1905013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52" name="组合 51"/>
          <p:cNvGrpSpPr/>
          <p:nvPr/>
        </p:nvGrpSpPr>
        <p:grpSpPr>
          <a:xfrm>
            <a:off x="2816743" y="3905253"/>
            <a:ext cx="2095419" cy="2721448"/>
            <a:chOff x="8460808" y="22069"/>
            <a:chExt cx="2942365" cy="3715279"/>
          </a:xfrm>
        </p:grpSpPr>
        <p:sp>
          <p:nvSpPr>
            <p:cNvPr id="53" name="直接连接符​​ 33"/>
            <p:cNvSpPr>
              <a:spLocks noChangeShapeType="1"/>
            </p:cNvSpPr>
            <p:nvPr/>
          </p:nvSpPr>
          <p:spPr bwMode="auto">
            <a:xfrm>
              <a:off x="8569851" y="123697"/>
              <a:ext cx="2383429" cy="2"/>
            </a:xfrm>
            <a:prstGeom prst="line">
              <a:avLst/>
            </a:prstGeom>
            <a:noFill/>
            <a:ln w="6350">
              <a:solidFill>
                <a:srgbClr val="A5A5A5"/>
              </a:solidFill>
              <a:prstDash val="sysDash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4" name="圆角矩形​​ 2"/>
            <p:cNvSpPr>
              <a:spLocks noChangeArrowheads="1"/>
            </p:cNvSpPr>
            <p:nvPr/>
          </p:nvSpPr>
          <p:spPr bwMode="auto">
            <a:xfrm rot="21283522">
              <a:off x="8460808" y="1633008"/>
              <a:ext cx="2942365" cy="2104340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56" name="直接连接符​​ 11"/>
            <p:cNvSpPr>
              <a:spLocks noChangeShapeType="1"/>
            </p:cNvSpPr>
            <p:nvPr/>
          </p:nvSpPr>
          <p:spPr bwMode="auto">
            <a:xfrm flipV="1">
              <a:off x="8857219" y="263273"/>
              <a:ext cx="817020" cy="1607442"/>
            </a:xfrm>
            <a:prstGeom prst="line">
              <a:avLst/>
            </a:prstGeom>
            <a:noFill/>
            <a:ln w="28575">
              <a:solidFill>
                <a:srgbClr val="7F7F7F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" name="直接连接符​​ 13"/>
            <p:cNvSpPr>
              <a:spLocks noChangeShapeType="1"/>
            </p:cNvSpPr>
            <p:nvPr/>
          </p:nvSpPr>
          <p:spPr bwMode="auto">
            <a:xfrm>
              <a:off x="10090375" y="263274"/>
              <a:ext cx="572442" cy="1220077"/>
            </a:xfrm>
            <a:prstGeom prst="line">
              <a:avLst/>
            </a:prstGeom>
            <a:noFill/>
            <a:ln w="28575">
              <a:solidFill>
                <a:srgbClr val="7F7F7F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8" name="椭圆​​ 4"/>
            <p:cNvSpPr>
              <a:spLocks noChangeArrowheads="1"/>
            </p:cNvSpPr>
            <p:nvPr/>
          </p:nvSpPr>
          <p:spPr bwMode="auto">
            <a:xfrm>
              <a:off x="9674238" y="22069"/>
              <a:ext cx="416137" cy="480070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59" name="椭圆​​ 6"/>
            <p:cNvSpPr>
              <a:spLocks noChangeArrowheads="1"/>
            </p:cNvSpPr>
            <p:nvPr/>
          </p:nvSpPr>
          <p:spPr bwMode="auto">
            <a:xfrm>
              <a:off x="9761565" y="123697"/>
              <a:ext cx="240041" cy="276929"/>
            </a:xfrm>
            <a:prstGeom prst="ellipse">
              <a:avLst/>
            </a:prstGeom>
            <a:solidFill>
              <a:srgbClr val="D8D8D8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60" name="圆角矩形​​ 3"/>
            <p:cNvSpPr>
              <a:spLocks noChangeArrowheads="1"/>
            </p:cNvSpPr>
            <p:nvPr/>
          </p:nvSpPr>
          <p:spPr bwMode="auto">
            <a:xfrm rot="21283522">
              <a:off x="8699712" y="1829495"/>
              <a:ext cx="2554661" cy="1735241"/>
            </a:xfrm>
            <a:prstGeom prst="roundRect">
              <a:avLst>
                <a:gd name="adj" fmla="val 0"/>
              </a:avLst>
            </a:prstGeom>
            <a:solidFill>
              <a:schemeClr val="bg2">
                <a:lumMod val="25000"/>
              </a:schemeClr>
            </a:solidFill>
            <a:ln w="19050">
              <a:solidFill>
                <a:srgbClr val="D8D8D8"/>
              </a:solidFill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anchor="ctr"/>
            <a:lstStyle/>
            <a:p>
              <a:pPr marL="293023" indent="-293023" algn="ctr"/>
              <a:r>
                <a:rPr lang="zh-CN" altLang="en-US" sz="2100" dirty="0">
                  <a:solidFill>
                    <a:srgbClr val="760000"/>
                  </a:solidFill>
                  <a:latin typeface="华文新魏" pitchFamily="2" charset="-122"/>
                  <a:ea typeface="华文新魏" pitchFamily="2" charset="-122"/>
                  <a:sym typeface="Calibri" pitchFamily="34" charset="0"/>
                </a:rPr>
                <a:t>        </a:t>
              </a:r>
              <a:endParaRPr lang="en-US" altLang="zh-CN" sz="2100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  <a:sym typeface="Calibri" pitchFamily="34" charset="0"/>
              </a:endParaRPr>
            </a:p>
          </p:txBody>
        </p:sp>
        <p:sp>
          <p:nvSpPr>
            <p:cNvPr id="61" name="椭圆​​ 8"/>
            <p:cNvSpPr>
              <a:spLocks noChangeArrowheads="1"/>
            </p:cNvSpPr>
            <p:nvPr/>
          </p:nvSpPr>
          <p:spPr bwMode="auto">
            <a:xfrm rot="21283522">
              <a:off x="8783900" y="1781607"/>
              <a:ext cx="152409" cy="175830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62" name="椭圆​​ 9"/>
            <p:cNvSpPr>
              <a:spLocks noChangeArrowheads="1"/>
            </p:cNvSpPr>
            <p:nvPr/>
          </p:nvSpPr>
          <p:spPr bwMode="auto">
            <a:xfrm rot="21283522">
              <a:off x="10593121" y="1482638"/>
              <a:ext cx="152408" cy="175831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charset="-122"/>
                <a:sym typeface="宋体" charset="-122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 rot="21261051">
              <a:off x="8811784" y="2057457"/>
              <a:ext cx="2275153" cy="14495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100" b="1" dirty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如果你是周恩来，如何化解危机呢？</a:t>
              </a:r>
              <a:endParaRPr lang="en-US" altLang="zh-CN" sz="21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5195630" y="5033224"/>
            <a:ext cx="1897736" cy="1546405"/>
            <a:chOff x="1970" y="3945"/>
            <a:chExt cx="3294" cy="2619"/>
          </a:xfrm>
        </p:grpSpPr>
        <p:sp>
          <p:nvSpPr>
            <p:cNvPr id="76" name="AutoShape 6"/>
            <p:cNvSpPr>
              <a:spLocks noChangeArrowheads="1"/>
            </p:cNvSpPr>
            <p:nvPr/>
          </p:nvSpPr>
          <p:spPr bwMode="gray">
            <a:xfrm>
              <a:off x="1970" y="3945"/>
              <a:ext cx="3294" cy="168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89999"/>
              </a:srgbClr>
            </a:solidFill>
            <a:ln w="28575">
              <a:solidFill>
                <a:srgbClr val="4BACC6">
                  <a:lumMod val="50000"/>
                </a:srgbClr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781396">
                <a:defRPr/>
              </a:pPr>
              <a:endParaRPr lang="zh-CN" altLang="en-US" sz="2700" kern="0" dirty="0">
                <a:solidFill>
                  <a:srgbClr val="8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77" name="Text Box 38"/>
            <p:cNvSpPr txBox="1">
              <a:spLocks noChangeArrowheads="1"/>
            </p:cNvSpPr>
            <p:nvPr/>
          </p:nvSpPr>
          <p:spPr bwMode="gray">
            <a:xfrm>
              <a:off x="2100" y="3945"/>
              <a:ext cx="3033" cy="2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zh-CN" altLang="en-US" sz="2700" b="1" dirty="0">
                  <a:solidFill>
                    <a:srgbClr val="800000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针锋相对坚决驳斥</a:t>
              </a:r>
            </a:p>
            <a:p>
              <a:pPr>
                <a:spcBef>
                  <a:spcPct val="50000"/>
                </a:spcBef>
              </a:pPr>
              <a:endParaRPr lang="zh-CN" altLang="en-US" sz="2700" b="1" dirty="0">
                <a:solidFill>
                  <a:srgbClr val="800000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80" name="AutoShape 6"/>
          <p:cNvSpPr>
            <a:spLocks noChangeArrowheads="1"/>
          </p:cNvSpPr>
          <p:nvPr/>
        </p:nvSpPr>
        <p:spPr bwMode="gray">
          <a:xfrm>
            <a:off x="7142742" y="5017577"/>
            <a:ext cx="1677731" cy="996690"/>
          </a:xfrm>
          <a:prstGeom prst="roundRect">
            <a:avLst>
              <a:gd name="adj" fmla="val 16667"/>
            </a:avLst>
          </a:prstGeom>
          <a:solidFill>
            <a:srgbClr val="FFFFFF">
              <a:alpha val="89999"/>
            </a:srgbClr>
          </a:solidFill>
          <a:ln w="28575">
            <a:solidFill>
              <a:srgbClr val="4BACC6">
                <a:lumMod val="50000"/>
              </a:srgbClr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78131" tIns="39065" rIns="78131" bIns="39065" anchor="ctr"/>
          <a:lstStyle/>
          <a:p>
            <a:pPr defTabSz="781396">
              <a:defRPr/>
            </a:pPr>
            <a:endParaRPr lang="zh-CN" altLang="en-US" sz="2700" kern="0" dirty="0">
              <a:solidFill>
                <a:srgbClr val="80000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1" name="Text Box 38"/>
          <p:cNvSpPr txBox="1">
            <a:spLocks noChangeArrowheads="1"/>
          </p:cNvSpPr>
          <p:nvPr/>
        </p:nvSpPr>
        <p:spPr bwMode="gray">
          <a:xfrm>
            <a:off x="7093366" y="5061871"/>
            <a:ext cx="1583090" cy="1533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8131" tIns="39065" rIns="78131" bIns="39065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700" b="1" dirty="0">
                <a:solidFill>
                  <a:srgbClr val="800000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置之不理沉默是金</a:t>
            </a:r>
          </a:p>
          <a:p>
            <a:pPr>
              <a:spcBef>
                <a:spcPct val="50000"/>
              </a:spcBef>
            </a:pPr>
            <a:endParaRPr lang="zh-CN" altLang="en-US" sz="2700" b="1" dirty="0">
              <a:solidFill>
                <a:srgbClr val="800000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82" name="图片 81" descr="005x9W9Ujw1f25fx8mseoj30rs0kuq41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281" t="8772" r="11403" b="12280"/>
          <a:stretch>
            <a:fillRect/>
          </a:stretch>
        </p:blipFill>
        <p:spPr>
          <a:xfrm>
            <a:off x="5365712" y="5470087"/>
            <a:ext cx="1303955" cy="1214094"/>
          </a:xfrm>
          <a:prstGeom prst="rect">
            <a:avLst/>
          </a:prstGeom>
        </p:spPr>
      </p:pic>
      <p:pic>
        <p:nvPicPr>
          <p:cNvPr id="83" name="图片 82" descr="005x9W9Ujw1f25fx8mseoj30rs0kuq41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281" t="8772" r="11403" b="12280"/>
          <a:stretch>
            <a:fillRect/>
          </a:stretch>
        </p:blipFill>
        <p:spPr>
          <a:xfrm>
            <a:off x="7179910" y="5470087"/>
            <a:ext cx="1303955" cy="1214094"/>
          </a:xfrm>
          <a:prstGeom prst="rect">
            <a:avLst/>
          </a:prstGeom>
        </p:spPr>
      </p:pic>
      <p:pic>
        <p:nvPicPr>
          <p:cNvPr id="4097" name="Picture 1" descr="C:\Users\Administrator\AppData\Roaming\Tencent\Users\1277314940\QQ\WinTemp\RichOle\$4P%A{{PP(45ETLXCW(VG$8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5631" y="1149788"/>
            <a:ext cx="3867685" cy="337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组合 31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34" name="组合 33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36" name="直接连接符 35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7" name="图片 36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38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35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0447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42" grpId="0"/>
      <p:bldP spid="80" grpId="0" animBg="1"/>
      <p:bldP spid="8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文本框 32771"/>
          <p:cNvSpPr txBox="1"/>
          <p:nvPr/>
        </p:nvSpPr>
        <p:spPr>
          <a:xfrm>
            <a:off x="2456697" y="6049569"/>
            <a:ext cx="3940679" cy="584759"/>
          </a:xfrm>
          <a:prstGeom prst="rect">
            <a:avLst/>
          </a:prstGeom>
          <a:noFill/>
          <a:ln w="9525">
            <a:noFill/>
          </a:ln>
        </p:spPr>
        <p:txBody>
          <a:bodyPr wrap="square" lIns="91423" tIns="45712" rIns="91423" bIns="45712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周恩来 力挽狂澜。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3" name="组合 12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5" name="直接连接符 14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17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4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  <p:pic>
        <p:nvPicPr>
          <p:cNvPr id="1025" name="Picture 1" descr="C:\Users\Administrator\AppData\Roaming\Tencent\Users\1277314940\QQ\WinTemp\RichOle\[Z(L~NK{OWH$UU3MWX%A``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84" y="840635"/>
            <a:ext cx="8829630" cy="5266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7480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5535216" y="1520829"/>
            <a:ext cx="3389710" cy="4013390"/>
          </a:xfrm>
          <a:prstGeom prst="rect">
            <a:avLst/>
          </a:prstGeom>
        </p:spPr>
        <p:txBody>
          <a:bodyPr wrap="square" lIns="91423" tIns="45712" rIns="91423" bIns="45712">
            <a:spAutoFit/>
          </a:bodyPr>
          <a:lstStyle/>
          <a:p>
            <a:pPr algn="ctr" fontAlgn="auto">
              <a:lnSpc>
                <a:spcPct val="130000"/>
              </a:lnSpc>
            </a:pPr>
            <a:r>
              <a:rPr lang="zh-CN" altLang="en-US" sz="4000" b="1" noProof="1">
                <a:solidFill>
                  <a:schemeClr val="accent4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外交部长王毅出席第</a:t>
            </a:r>
            <a:r>
              <a:rPr lang="en-US" altLang="zh-CN" sz="4000" b="1" noProof="1">
                <a:solidFill>
                  <a:schemeClr val="accent4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74</a:t>
            </a:r>
            <a:r>
              <a:rPr lang="zh-CN" altLang="en-US" sz="4000" b="1" noProof="1">
                <a:solidFill>
                  <a:schemeClr val="accent4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届联合国大会一般性辩论</a:t>
            </a:r>
            <a:endParaRPr lang="en-US" altLang="zh-CN" sz="4000" b="1" noProof="1">
              <a:solidFill>
                <a:schemeClr val="accent4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 fontAlgn="auto">
              <a:lnSpc>
                <a:spcPct val="130000"/>
              </a:lnSpc>
            </a:pPr>
            <a:r>
              <a:rPr lang="en-US" altLang="zh-CN" sz="3600" b="1" noProof="1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2019</a:t>
            </a:r>
            <a:r>
              <a:rPr lang="zh-CN" altLang="zh-CN" sz="3600" b="1" noProof="1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年</a:t>
            </a:r>
            <a:r>
              <a:rPr lang="en-US" altLang="zh-CN" sz="3600" b="1" noProof="1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9</a:t>
            </a:r>
            <a:r>
              <a:rPr lang="zh-CN" altLang="en-US" sz="3600" b="1" noProof="1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月</a:t>
            </a:r>
            <a:r>
              <a:rPr lang="en-US" altLang="zh-CN" sz="3600" b="1" noProof="1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27</a:t>
            </a:r>
            <a:r>
              <a:rPr lang="zh-CN" altLang="en-US" sz="3600" b="1" noProof="1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日 </a:t>
            </a:r>
            <a:r>
              <a:rPr lang="zh-CN" altLang="en-US" sz="3600" noProof="1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</a:p>
        </p:txBody>
      </p:sp>
      <p:pic>
        <p:nvPicPr>
          <p:cNvPr id="1026" name="Picture 2" descr="https://www.fmprc.gov.cn/ce/cgstp/chn/zgxw/W02013092853831596165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243" y="1655763"/>
            <a:ext cx="4635820" cy="3213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组合 9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1" name="组合 10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9" name="直接连接符 18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1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8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70679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s0.baidu.com/6ONWsjip0QIZ8tyhnq/it/u=3779416179,2797117703&amp;fm=175&amp;s=3203904FC4536DD411A81CBB03006011&amp;w=400&amp;h=508&amp;img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7656" y="2503516"/>
            <a:ext cx="2626912" cy="2446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圆角矩形 22"/>
          <p:cNvSpPr/>
          <p:nvPr/>
        </p:nvSpPr>
        <p:spPr>
          <a:xfrm>
            <a:off x="56694" y="911662"/>
            <a:ext cx="1907396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206586" y="911661"/>
            <a:ext cx="1700811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万隆会议</a:t>
            </a:r>
          </a:p>
        </p:txBody>
      </p:sp>
      <p:sp>
        <p:nvSpPr>
          <p:cNvPr id="38" name="Text Box 42"/>
          <p:cNvSpPr txBox="1">
            <a:spLocks noChangeArrowheads="1"/>
          </p:cNvSpPr>
          <p:nvPr/>
        </p:nvSpPr>
        <p:spPr bwMode="auto">
          <a:xfrm>
            <a:off x="206586" y="2000241"/>
            <a:ext cx="8937415" cy="494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31" tIns="39065" rIns="78131" bIns="39065">
            <a:spAutoFit/>
          </a:bodyPr>
          <a:lstStyle/>
          <a:p>
            <a:pPr lvl="0"/>
            <a:r>
              <a:rPr lang="zh-CN" altLang="en-US" sz="27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周恩来提出“</a:t>
            </a:r>
            <a:r>
              <a:rPr lang="zh-CN" altLang="en-US" sz="27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求同存异”</a:t>
            </a:r>
            <a:r>
              <a:rPr lang="zh-CN" altLang="en-US" sz="27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的方针，促进会议的圆满成功。</a:t>
            </a:r>
          </a:p>
        </p:txBody>
      </p:sp>
      <p:sp>
        <p:nvSpPr>
          <p:cNvPr id="42" name="矩形 41"/>
          <p:cNvSpPr/>
          <p:nvPr/>
        </p:nvSpPr>
        <p:spPr>
          <a:xfrm>
            <a:off x="-20190" y="1455952"/>
            <a:ext cx="4133235" cy="555947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31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⑥中国代表团的贡献：</a:t>
            </a:r>
            <a:endParaRPr lang="zh-CN" altLang="en-US" sz="3100" b="1" dirty="0"/>
          </a:p>
        </p:txBody>
      </p:sp>
      <p:pic>
        <p:nvPicPr>
          <p:cNvPr id="48" name="图片 47" descr="52100036551e14c7a79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24" y="2494646"/>
            <a:ext cx="2671384" cy="2246672"/>
          </a:xfrm>
          <a:prstGeom prst="roundRect">
            <a:avLst>
              <a:gd name="adj" fmla="val 8956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6" name="圆角矩形 55"/>
          <p:cNvSpPr/>
          <p:nvPr/>
        </p:nvSpPr>
        <p:spPr>
          <a:xfrm>
            <a:off x="2843808" y="2550378"/>
            <a:ext cx="3417364" cy="253902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78131" tIns="39065" rIns="78131" bIns="39065">
            <a:spAutoFit/>
          </a:bodyPr>
          <a:lstStyle/>
          <a:p>
            <a:r>
              <a:rPr lang="en-US" altLang="zh-CN" sz="1700" b="1" dirty="0">
                <a:latin typeface="华文新魏" pitchFamily="2" charset="-122"/>
                <a:ea typeface="华文新魏" pitchFamily="2" charset="-122"/>
              </a:rPr>
              <a:t> </a:t>
            </a:r>
            <a:r>
              <a:rPr lang="en-US" altLang="zh-CN" sz="2400" b="1" dirty="0">
                <a:latin typeface="华文新魏" pitchFamily="2" charset="-122"/>
                <a:ea typeface="华文新魏" pitchFamily="2" charset="-122"/>
              </a:rPr>
              <a:t>“</a:t>
            </a:r>
            <a:r>
              <a:rPr lang="zh-CN" altLang="en-US" sz="2400" b="1" dirty="0">
                <a:latin typeface="华文新魏" pitchFamily="2" charset="-122"/>
                <a:ea typeface="华文新魏" pitchFamily="2" charset="-122"/>
              </a:rPr>
              <a:t>中国代表团是来求团结而不是吵架的”，“是来求同而不是立异的”，“我们的会议应该</a:t>
            </a:r>
            <a:r>
              <a:rPr lang="zh-CN" altLang="en-US" sz="24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求同存异</a:t>
            </a:r>
            <a:r>
              <a:rPr lang="zh-CN" altLang="en-US" sz="2400" b="1" dirty="0">
                <a:latin typeface="华文新魏" pitchFamily="2" charset="-122"/>
                <a:ea typeface="华文新魏" pitchFamily="2" charset="-122"/>
              </a:rPr>
              <a:t>”。               </a:t>
            </a:r>
            <a:endParaRPr lang="en-US" altLang="zh-CN" sz="2400" b="1" dirty="0">
              <a:latin typeface="华文新魏" pitchFamily="2" charset="-122"/>
              <a:ea typeface="华文新魏" pitchFamily="2" charset="-122"/>
            </a:endParaRPr>
          </a:p>
          <a:p>
            <a:r>
              <a:rPr lang="zh-CN" altLang="en-US" sz="2400" b="1" dirty="0">
                <a:latin typeface="华文新魏" pitchFamily="2" charset="-122"/>
                <a:ea typeface="华文新魏" pitchFamily="2" charset="-122"/>
              </a:rPr>
              <a:t>　　            </a:t>
            </a:r>
            <a:r>
              <a:rPr lang="en-US" altLang="zh-CN" sz="2400" b="1" dirty="0">
                <a:latin typeface="华文新魏" pitchFamily="2" charset="-122"/>
                <a:ea typeface="华文新魏" pitchFamily="2" charset="-122"/>
              </a:rPr>
              <a:t>—</a:t>
            </a:r>
            <a:r>
              <a:rPr lang="zh-CN" altLang="en-US" sz="2400" b="1" dirty="0">
                <a:latin typeface="华文新魏" pitchFamily="2" charset="-122"/>
                <a:ea typeface="华文新魏" pitchFamily="2" charset="-122"/>
              </a:rPr>
              <a:t>周恩来</a:t>
            </a:r>
            <a:endParaRPr lang="zh-CN" altLang="en-US" sz="2400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33" name="文本框 13316"/>
          <p:cNvSpPr txBox="1"/>
          <p:nvPr/>
        </p:nvSpPr>
        <p:spPr>
          <a:xfrm>
            <a:off x="6349695" y="3565072"/>
            <a:ext cx="3154658" cy="448225"/>
          </a:xfrm>
          <a:prstGeom prst="rect">
            <a:avLst/>
          </a:prstGeom>
          <a:noFill/>
          <a:ln w="9525">
            <a:noFill/>
          </a:ln>
        </p:spPr>
        <p:txBody>
          <a:bodyPr wrap="square" lIns="78131" tIns="39065" rIns="78131" bIns="39065">
            <a:spAutoFit/>
          </a:bodyPr>
          <a:lstStyle/>
          <a:p>
            <a:pPr lvl="0"/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曾遭受帝国主义侵略</a:t>
            </a:r>
            <a:endParaRPr lang="en-US" altLang="zh-CN" sz="2400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36" name="文本框 13317"/>
          <p:cNvSpPr txBox="1"/>
          <p:nvPr/>
        </p:nvSpPr>
        <p:spPr>
          <a:xfrm>
            <a:off x="6669666" y="4469173"/>
            <a:ext cx="2325323" cy="1186889"/>
          </a:xfrm>
          <a:prstGeom prst="rect">
            <a:avLst/>
          </a:prstGeom>
          <a:noFill/>
          <a:ln w="9525">
            <a:noFill/>
          </a:ln>
        </p:spPr>
        <p:txBody>
          <a:bodyPr wrap="square" lIns="78131" tIns="39065" rIns="78131" bIns="39065">
            <a:spAutoFit/>
          </a:bodyPr>
          <a:lstStyle/>
          <a:p>
            <a:pPr lvl="0"/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发展国家经济                     维护民族独立</a:t>
            </a:r>
          </a:p>
          <a:p>
            <a:pPr lvl="0"/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促进世界和平                     </a:t>
            </a:r>
          </a:p>
        </p:txBody>
      </p:sp>
      <p:sp>
        <p:nvSpPr>
          <p:cNvPr id="37" name="文本框 13318"/>
          <p:cNvSpPr txBox="1"/>
          <p:nvPr/>
        </p:nvSpPr>
        <p:spPr>
          <a:xfrm>
            <a:off x="6712015" y="5630091"/>
            <a:ext cx="2452174" cy="448225"/>
          </a:xfrm>
          <a:prstGeom prst="rect">
            <a:avLst/>
          </a:prstGeom>
          <a:noFill/>
          <a:ln w="9525">
            <a:noFill/>
          </a:ln>
        </p:spPr>
        <p:txBody>
          <a:bodyPr wrap="square" lIns="78131" tIns="39065" rIns="78131" bIns="39065">
            <a:spAutoFit/>
          </a:bodyPr>
          <a:lstStyle/>
          <a:p>
            <a:pPr lvl="0"/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社会制度不同</a:t>
            </a:r>
          </a:p>
        </p:txBody>
      </p:sp>
      <p:sp>
        <p:nvSpPr>
          <p:cNvPr id="39" name="文本框 13319"/>
          <p:cNvSpPr txBox="1"/>
          <p:nvPr/>
        </p:nvSpPr>
        <p:spPr>
          <a:xfrm>
            <a:off x="6728474" y="5992324"/>
            <a:ext cx="2435715" cy="448225"/>
          </a:xfrm>
          <a:prstGeom prst="rect">
            <a:avLst/>
          </a:prstGeom>
          <a:noFill/>
          <a:ln w="9525">
            <a:noFill/>
          </a:ln>
        </p:spPr>
        <p:txBody>
          <a:bodyPr wrap="square" lIns="78131" tIns="39065" rIns="78131" bIns="39065">
            <a:spAutoFit/>
          </a:bodyPr>
          <a:lstStyle/>
          <a:p>
            <a:pPr lvl="0">
              <a:spcBef>
                <a:spcPct val="50000"/>
              </a:spcBef>
            </a:pP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建设道路不同</a:t>
            </a:r>
          </a:p>
        </p:txBody>
      </p:sp>
      <p:pic>
        <p:nvPicPr>
          <p:cNvPr id="57" name="图片 56" descr="2.png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32649" y="5674194"/>
            <a:ext cx="657046" cy="680362"/>
          </a:xfrm>
          <a:prstGeom prst="rect">
            <a:avLst/>
          </a:prstGeom>
        </p:spPr>
      </p:pic>
      <p:pic>
        <p:nvPicPr>
          <p:cNvPr id="58" name="图片 57" descr="QQ截图20180606224415.png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19262" y="3134804"/>
            <a:ext cx="711525" cy="680362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6640388" y="3180788"/>
            <a:ext cx="2312224" cy="448225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pPr lvl="0"/>
            <a:r>
              <a:rPr lang="zh-CN" altLang="en-US" sz="2400" b="1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历史遭遇相同：</a:t>
            </a:r>
          </a:p>
        </p:txBody>
      </p:sp>
      <p:sp>
        <p:nvSpPr>
          <p:cNvPr id="60" name="矩形 59"/>
          <p:cNvSpPr/>
          <p:nvPr/>
        </p:nvSpPr>
        <p:spPr>
          <a:xfrm>
            <a:off x="6682737" y="4019274"/>
            <a:ext cx="2312224" cy="448225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pPr lvl="0"/>
            <a:r>
              <a:rPr lang="zh-CN" altLang="en-US" sz="2400" b="1" dirty="0">
                <a:solidFill>
                  <a:srgbClr val="800000"/>
                </a:solidFill>
                <a:latin typeface="华文新魏" pitchFamily="2" charset="-122"/>
                <a:ea typeface="华文新魏" pitchFamily="2" charset="-122"/>
              </a:rPr>
              <a:t>面临问题相同：</a:t>
            </a:r>
          </a:p>
        </p:txBody>
      </p:sp>
      <p:sp>
        <p:nvSpPr>
          <p:cNvPr id="61" name="左大括号 60"/>
          <p:cNvSpPr/>
          <p:nvPr/>
        </p:nvSpPr>
        <p:spPr>
          <a:xfrm>
            <a:off x="6612974" y="4741318"/>
            <a:ext cx="113387" cy="816434"/>
          </a:xfrm>
          <a:prstGeom prst="leftBrace">
            <a:avLst>
              <a:gd name="adj1" fmla="val 60578"/>
              <a:gd name="adj2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1"/>
          <p:cNvSpPr txBox="1"/>
          <p:nvPr/>
        </p:nvSpPr>
        <p:spPr>
          <a:xfrm>
            <a:off x="132631" y="5398873"/>
            <a:ext cx="6170464" cy="118688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lIns="78131" tIns="39065" rIns="78131" bIns="39065" rtlCol="0" anchor="t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  <a:latin typeface="华文隶书" pitchFamily="2" charset="-122"/>
                <a:ea typeface="华文隶书" pitchFamily="2" charset="-122"/>
              </a:rPr>
              <a:t>周恩来并不打算改变任何一个坚持反共立场的领导人的态度，但是他改变了会议的航向。</a:t>
            </a:r>
            <a:endParaRPr lang="en-US" altLang="zh-CN" sz="2400" dirty="0">
              <a:solidFill>
                <a:srgbClr val="0070C0"/>
              </a:solidFill>
              <a:latin typeface="华文隶书" pitchFamily="2" charset="-122"/>
              <a:ea typeface="华文隶书" pitchFamily="2" charset="-122"/>
            </a:endParaRPr>
          </a:p>
          <a:p>
            <a:r>
              <a:rPr lang="en-US" altLang="zh-CN" sz="2400" dirty="0">
                <a:solidFill>
                  <a:srgbClr val="0070C0"/>
                </a:solidFill>
                <a:latin typeface="华文隶书" pitchFamily="2" charset="-122"/>
                <a:ea typeface="华文隶书" pitchFamily="2" charset="-122"/>
              </a:rPr>
              <a:t>                                                       ——</a:t>
            </a:r>
            <a:r>
              <a:rPr lang="zh-CN" altLang="en-US" sz="2400" dirty="0">
                <a:solidFill>
                  <a:srgbClr val="0070C0"/>
                </a:solidFill>
                <a:latin typeface="华文隶书" pitchFamily="2" charset="-122"/>
                <a:ea typeface="华文隶书" pitchFamily="2" charset="-122"/>
              </a:rPr>
              <a:t>美国记者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27" name="组合 26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29" name="直接连接符 28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0" name="图片 29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31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28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581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2" grpId="0"/>
      <p:bldP spid="56" grpId="0" animBg="1"/>
      <p:bldP spid="33" grpId="0"/>
      <p:bldP spid="36" grpId="0"/>
      <p:bldP spid="37" grpId="0"/>
      <p:bldP spid="39" grpId="0"/>
      <p:bldP spid="59" grpId="0"/>
      <p:bldP spid="60" grpId="0"/>
      <p:bldP spid="61" grpId="0" animBg="1"/>
      <p:bldP spid="2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圆角矩形 22"/>
          <p:cNvSpPr/>
          <p:nvPr/>
        </p:nvSpPr>
        <p:spPr>
          <a:xfrm>
            <a:off x="56694" y="911662"/>
            <a:ext cx="1907396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28505" y="911661"/>
            <a:ext cx="1778891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万隆会议</a:t>
            </a:r>
          </a:p>
        </p:txBody>
      </p:sp>
      <p:sp>
        <p:nvSpPr>
          <p:cNvPr id="30" name="矩形 29"/>
          <p:cNvSpPr/>
          <p:nvPr/>
        </p:nvSpPr>
        <p:spPr>
          <a:xfrm>
            <a:off x="5138937" y="1932204"/>
            <a:ext cx="3231541" cy="2664216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 1955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4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24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日万隆会议通过了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《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亚非会议最后公报</a:t>
            </a:r>
            <a:r>
              <a:rPr lang="en-US" altLang="zh-CN" sz="2400" dirty="0">
                <a:latin typeface="华文新魏" pitchFamily="2" charset="-122"/>
                <a:ea typeface="华文新魏" pitchFamily="2" charset="-122"/>
              </a:rPr>
              <a:t>》</a:t>
            </a:r>
            <a:r>
              <a:rPr lang="zh-CN" altLang="en-US" sz="2400" dirty="0">
                <a:latin typeface="华文新魏" pitchFamily="2" charset="-122"/>
                <a:ea typeface="华文新魏" pitchFamily="2" charset="-122"/>
              </a:rPr>
              <a:t>。会议充满了亚非世界团结胜利的喜悦。各国之间加强了了解，为后来许多国家建交创造了条件。 </a:t>
            </a:r>
            <a:endParaRPr lang="zh-CN" altLang="en-US" sz="2400" dirty="0"/>
          </a:p>
        </p:txBody>
      </p:sp>
      <p:sp>
        <p:nvSpPr>
          <p:cNvPr id="33" name="文本框 1"/>
          <p:cNvSpPr txBox="1"/>
          <p:nvPr/>
        </p:nvSpPr>
        <p:spPr>
          <a:xfrm>
            <a:off x="2077477" y="5375695"/>
            <a:ext cx="6509689" cy="1186889"/>
          </a:xfrm>
          <a:prstGeom prst="rect">
            <a:avLst/>
          </a:prstGeom>
          <a:noFill/>
        </p:spPr>
        <p:txBody>
          <a:bodyPr wrap="square" lIns="78131" tIns="39065" rIns="78131" bIns="39065" rtlCol="0" anchor="t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  <a:latin typeface="华文隶书" pitchFamily="2" charset="-122"/>
                <a:ea typeface="华文隶书" pitchFamily="2" charset="-122"/>
              </a:rPr>
              <a:t>周恩来是万隆会议的灵魂人物和真正主角。他取得了比任何其他与会者都要大的成功。。</a:t>
            </a:r>
            <a:endParaRPr lang="en-US" altLang="zh-CN" sz="2400" dirty="0">
              <a:solidFill>
                <a:srgbClr val="0070C0"/>
              </a:solidFill>
              <a:latin typeface="华文隶书" pitchFamily="2" charset="-122"/>
              <a:ea typeface="华文隶书" pitchFamily="2" charset="-122"/>
            </a:endParaRPr>
          </a:p>
          <a:p>
            <a:r>
              <a:rPr lang="en-US" altLang="zh-CN" sz="2400" dirty="0">
                <a:solidFill>
                  <a:srgbClr val="0070C0"/>
                </a:solidFill>
                <a:latin typeface="华文隶书" pitchFamily="2" charset="-122"/>
                <a:ea typeface="华文隶书" pitchFamily="2" charset="-122"/>
              </a:rPr>
              <a:t>                                           ——《</a:t>
            </a:r>
            <a:r>
              <a:rPr lang="zh-CN" altLang="en-US" sz="2400" dirty="0">
                <a:solidFill>
                  <a:srgbClr val="0070C0"/>
                </a:solidFill>
                <a:latin typeface="华文隶书" pitchFamily="2" charset="-122"/>
                <a:ea typeface="华文隶书" pitchFamily="2" charset="-122"/>
              </a:rPr>
              <a:t>纽约时报</a:t>
            </a:r>
            <a:r>
              <a:rPr lang="en-US" altLang="zh-CN" sz="2400" dirty="0">
                <a:solidFill>
                  <a:srgbClr val="0070C0"/>
                </a:solidFill>
                <a:latin typeface="华文隶书" pitchFamily="2" charset="-122"/>
                <a:ea typeface="华文隶书" pitchFamily="2" charset="-122"/>
              </a:rPr>
              <a:t>》</a:t>
            </a:r>
            <a:endParaRPr lang="zh-CN" altLang="en-US" sz="2400" dirty="0">
              <a:solidFill>
                <a:srgbClr val="0070C0"/>
              </a:solidFill>
              <a:latin typeface="华文隶书" pitchFamily="2" charset="-122"/>
              <a:ea typeface="华文隶书" pitchFamily="2" charset="-122"/>
            </a:endParaRPr>
          </a:p>
        </p:txBody>
      </p:sp>
      <p:pic>
        <p:nvPicPr>
          <p:cNvPr id="36" name="图片 35" descr="1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315" y="1765374"/>
            <a:ext cx="4276360" cy="3084944"/>
          </a:xfrm>
          <a:prstGeom prst="roundRect">
            <a:avLst>
              <a:gd name="adj" fmla="val 12415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7" name="图片 36" descr="20150923170417b5aa7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441" y="5334013"/>
            <a:ext cx="1372205" cy="129268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2" name="矩形 41"/>
          <p:cNvSpPr/>
          <p:nvPr/>
        </p:nvSpPr>
        <p:spPr>
          <a:xfrm>
            <a:off x="716828" y="3360964"/>
            <a:ext cx="4195334" cy="1694734"/>
          </a:xfrm>
          <a:prstGeom prst="rect">
            <a:avLst/>
          </a:prstGeom>
          <a:solidFill>
            <a:srgbClr val="7F7F7F">
              <a:alpha val="63137"/>
            </a:srgbClr>
          </a:solidFill>
          <a:ln>
            <a:noFill/>
          </a:ln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1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　　万隆会议</a:t>
            </a:r>
            <a:r>
              <a:rPr lang="en-US" altLang="zh-CN" sz="2100" b="1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7</a:t>
            </a:r>
            <a:r>
              <a:rPr lang="zh-CN" altLang="en-US" sz="21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天，留给历史这样一组数据：</a:t>
            </a:r>
            <a:r>
              <a:rPr lang="en-US" altLang="zh-CN" sz="2100" b="1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168</a:t>
            </a:r>
            <a:r>
              <a:rPr lang="zh-CN" altLang="en-US" sz="21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小时中，总理合计睡眠只有</a:t>
            </a:r>
            <a:r>
              <a:rPr lang="en-US" altLang="zh-CN" sz="2100" b="1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13</a:t>
            </a:r>
            <a:r>
              <a:rPr lang="zh-CN" altLang="en-US" sz="21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小时，共参加了</a:t>
            </a:r>
            <a:r>
              <a:rPr lang="en-US" altLang="zh-CN" sz="2100" b="1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16</a:t>
            </a:r>
            <a:r>
              <a:rPr lang="zh-CN" altLang="en-US" sz="21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次会议，进行了</a:t>
            </a:r>
            <a:r>
              <a:rPr lang="en-US" altLang="zh-CN" sz="2100" b="1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10</a:t>
            </a:r>
            <a:r>
              <a:rPr lang="zh-CN" altLang="en-US" sz="21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次会谈，举办了</a:t>
            </a:r>
            <a:r>
              <a:rPr lang="en-US" altLang="zh-CN" sz="2100" b="1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15</a:t>
            </a:r>
            <a:r>
              <a:rPr lang="zh-CN" altLang="en-US" sz="2100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次招待宴会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6" name="组合 15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0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7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3345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/>
      <p:bldP spid="4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圆角矩形 22"/>
          <p:cNvSpPr/>
          <p:nvPr/>
        </p:nvSpPr>
        <p:spPr>
          <a:xfrm>
            <a:off x="56694" y="911662"/>
            <a:ext cx="1907396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49893" y="911661"/>
            <a:ext cx="1757504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万隆会议</a:t>
            </a:r>
          </a:p>
        </p:txBody>
      </p:sp>
      <p:sp>
        <p:nvSpPr>
          <p:cNvPr id="39" name="矩形 38"/>
          <p:cNvSpPr/>
          <p:nvPr/>
        </p:nvSpPr>
        <p:spPr>
          <a:xfrm>
            <a:off x="0" y="1523988"/>
            <a:ext cx="2543056" cy="555947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31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⑦会议作用：</a:t>
            </a:r>
            <a:endParaRPr lang="zh-CN" altLang="en-US" sz="3100" b="1" dirty="0"/>
          </a:p>
        </p:txBody>
      </p:sp>
      <p:sp>
        <p:nvSpPr>
          <p:cNvPr id="41" name="Text Box 42"/>
          <p:cNvSpPr txBox="1">
            <a:spLocks noChangeArrowheads="1"/>
          </p:cNvSpPr>
          <p:nvPr/>
        </p:nvSpPr>
        <p:spPr bwMode="auto">
          <a:xfrm>
            <a:off x="2434335" y="1417247"/>
            <a:ext cx="6500466" cy="1325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700" dirty="0">
                <a:latin typeface="华文新魏" pitchFamily="2" charset="-122"/>
                <a:ea typeface="华文新魏" pitchFamily="2" charset="-122"/>
              </a:rPr>
              <a:t>中国代表团还积极开展会外交往，与很多国家代表团举行会晤，</a:t>
            </a:r>
            <a:r>
              <a:rPr lang="zh-CN" altLang="en-US" sz="27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加强了同亚非各国的团结与合作。</a:t>
            </a:r>
          </a:p>
        </p:txBody>
      </p:sp>
      <p:pic>
        <p:nvPicPr>
          <p:cNvPr id="26" name="图片 25" descr="t012fba8f038c1fcdca.jpg"/>
          <p:cNvPicPr>
            <a:picLocks noChangeAspect="1"/>
          </p:cNvPicPr>
          <p:nvPr/>
        </p:nvPicPr>
        <p:blipFill>
          <a:blip r:embed="rId4"/>
          <a:srcRect r="12566"/>
          <a:stretch>
            <a:fillRect/>
          </a:stretch>
        </p:blipFill>
        <p:spPr>
          <a:xfrm>
            <a:off x="5309018" y="3020783"/>
            <a:ext cx="3344929" cy="2789484"/>
          </a:xfrm>
          <a:prstGeom prst="roundRect">
            <a:avLst>
              <a:gd name="adj" fmla="val 9298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0" name="矩形 29"/>
          <p:cNvSpPr/>
          <p:nvPr/>
        </p:nvSpPr>
        <p:spPr>
          <a:xfrm>
            <a:off x="5535792" y="5878303"/>
            <a:ext cx="3118154" cy="725224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周恩来为各国朋友签名留念</a:t>
            </a:r>
          </a:p>
        </p:txBody>
      </p:sp>
      <p:pic>
        <p:nvPicPr>
          <p:cNvPr id="33" name="Picture 5" descr="周恩来总理与巴基斯坦总理穆罕默德·阿里（前右）及其夫人（左二）合影。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19973" y="3020784"/>
            <a:ext cx="2295670" cy="2721448"/>
          </a:xfrm>
          <a:prstGeom prst="roundRect">
            <a:avLst>
              <a:gd name="adj" fmla="val 10147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6" name="Rectangle 6"/>
          <p:cNvSpPr>
            <a:spLocks noChangeArrowheads="1"/>
          </p:cNvSpPr>
          <p:nvPr/>
        </p:nvSpPr>
        <p:spPr bwMode="auto">
          <a:xfrm>
            <a:off x="149893" y="5647458"/>
            <a:ext cx="2607909" cy="8637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31" tIns="39065" rIns="78131" bIns="39065" anchor="ctr">
            <a:spAutoFit/>
          </a:bodyPr>
          <a:lstStyle/>
          <a:p>
            <a:r>
              <a:rPr lang="zh-CN" altLang="en-US" sz="1700" dirty="0">
                <a:latin typeface="华文新魏" pitchFamily="2" charset="-122"/>
                <a:ea typeface="华文新魏" pitchFamily="2" charset="-122"/>
              </a:rPr>
              <a:t>周恩来与巴基斯坦总理穆罕默德</a:t>
            </a:r>
            <a:r>
              <a:rPr lang="en-US" altLang="zh-CN" sz="1700" dirty="0">
                <a:latin typeface="华文新魏" pitchFamily="2" charset="-122"/>
                <a:ea typeface="华文新魏" pitchFamily="2" charset="-122"/>
              </a:rPr>
              <a:t>·</a:t>
            </a:r>
            <a:r>
              <a:rPr lang="zh-CN" altLang="en-US" sz="1700" dirty="0">
                <a:latin typeface="华文新魏" pitchFamily="2" charset="-122"/>
                <a:ea typeface="华文新魏" pitchFamily="2" charset="-122"/>
              </a:rPr>
              <a:t>阿里及其夫人合影</a:t>
            </a:r>
          </a:p>
        </p:txBody>
      </p:sp>
      <p:pic>
        <p:nvPicPr>
          <p:cNvPr id="37" name="Picture 8" descr="周恩来总理（左一）同印度总理尼赫鲁（右二）、缅甸总理吴努（右一）亲切交谈。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814495" y="3020783"/>
            <a:ext cx="2357596" cy="2789484"/>
          </a:xfrm>
          <a:prstGeom prst="roundRect">
            <a:avLst>
              <a:gd name="adj" fmla="val 10648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8" name="Rectangle 9"/>
          <p:cNvSpPr>
            <a:spLocks noChangeArrowheads="1"/>
          </p:cNvSpPr>
          <p:nvPr/>
        </p:nvSpPr>
        <p:spPr bwMode="auto">
          <a:xfrm>
            <a:off x="2701108" y="5846910"/>
            <a:ext cx="2607910" cy="5405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8131" tIns="39065" rIns="78131" bIns="39065" anchor="ctr">
            <a:spAutoFit/>
          </a:bodyPr>
          <a:lstStyle/>
          <a:p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周恩来同印度总理尼赫鲁</a:t>
            </a:r>
            <a:r>
              <a:rPr lang="en-US" altLang="zh-CN" sz="1500" dirty="0">
                <a:latin typeface="华文新魏" pitchFamily="2" charset="-122"/>
                <a:ea typeface="华文新魏" pitchFamily="2" charset="-122"/>
              </a:rPr>
              <a:t>(</a:t>
            </a:r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右</a:t>
            </a:r>
          </a:p>
          <a:p>
            <a:r>
              <a:rPr lang="zh-CN" altLang="en-US" sz="1500" dirty="0">
                <a:latin typeface="华文新魏" pitchFamily="2" charset="-122"/>
                <a:ea typeface="华文新魏" pitchFamily="2" charset="-122"/>
              </a:rPr>
              <a:t>二）、缅甸总理吴努（右一）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20" name="组合 19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5" name="图片 24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7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21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793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图片 5734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908720"/>
            <a:ext cx="9144000" cy="52448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0" name="矩形 792580"/>
          <p:cNvSpPr>
            <a:spLocks noChangeArrowheads="1"/>
          </p:cNvSpPr>
          <p:nvPr/>
        </p:nvSpPr>
        <p:spPr bwMode="auto">
          <a:xfrm>
            <a:off x="5" y="4114809"/>
            <a:ext cx="9143999" cy="2800751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</p:spPr>
        <p:txBody>
          <a:bodyPr wrap="square" lIns="91423" tIns="45712" rIns="91423" bIns="45712">
            <a:spAutoFit/>
          </a:bodyPr>
          <a:lstStyle/>
          <a:p>
            <a:r>
              <a:rPr lang="zh-CN" altLang="en-US" sz="4400" b="1" dirty="0">
                <a:solidFill>
                  <a:srgbClr val="002060"/>
                </a:solidFill>
                <a:latin typeface="黑体" pitchFamily="2" charset="-122"/>
                <a:ea typeface="黑体" pitchFamily="2" charset="-122"/>
              </a:rPr>
              <a:t>亚非人民</a:t>
            </a:r>
            <a:r>
              <a:rPr lang="zh-CN" altLang="en-US" sz="4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团结</a:t>
            </a:r>
            <a:r>
              <a:rPr lang="zh-CN" altLang="en-US" sz="4400" b="1" dirty="0">
                <a:solidFill>
                  <a:srgbClr val="002060"/>
                </a:solidFill>
                <a:latin typeface="黑体" pitchFamily="2" charset="-122"/>
                <a:ea typeface="黑体" pitchFamily="2" charset="-122"/>
              </a:rPr>
              <a:t>一致，保卫世界</a:t>
            </a:r>
            <a:r>
              <a:rPr lang="zh-CN" altLang="en-US" sz="4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和平</a:t>
            </a:r>
            <a:r>
              <a:rPr lang="zh-CN" altLang="en-US" sz="4400" b="1" dirty="0">
                <a:solidFill>
                  <a:srgbClr val="002060"/>
                </a:solidFill>
                <a:latin typeface="黑体" pitchFamily="2" charset="-122"/>
                <a:ea typeface="黑体" pitchFamily="2" charset="-122"/>
              </a:rPr>
              <a:t>，增进各国人民间</a:t>
            </a:r>
            <a:r>
              <a:rPr lang="zh-CN" altLang="en-US" sz="4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友谊</a:t>
            </a:r>
            <a:r>
              <a:rPr lang="zh-CN" altLang="en-US" sz="4400" b="1" dirty="0">
                <a:solidFill>
                  <a:srgbClr val="002060"/>
                </a:solidFill>
                <a:latin typeface="黑体" pitchFamily="2" charset="-122"/>
                <a:ea typeface="黑体" pitchFamily="2" charset="-122"/>
              </a:rPr>
              <a:t>的精神，</a:t>
            </a:r>
          </a:p>
          <a:p>
            <a:r>
              <a:rPr lang="zh-CN" altLang="en-US" sz="4400" b="1" dirty="0">
                <a:solidFill>
                  <a:srgbClr val="002060"/>
                </a:solidFill>
                <a:latin typeface="黑体" pitchFamily="2" charset="-122"/>
                <a:ea typeface="黑体" pitchFamily="2" charset="-122"/>
              </a:rPr>
              <a:t>称为“                   ”。</a:t>
            </a:r>
          </a:p>
          <a:p>
            <a:endParaRPr lang="zh-CN" altLang="en-US" sz="4400" b="1" dirty="0">
              <a:solidFill>
                <a:srgbClr val="002060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5605" name="WordArt 6"/>
          <p:cNvSpPr>
            <a:spLocks noChangeArrowheads="1" noChangeShapeType="1" noTextEdit="1"/>
          </p:cNvSpPr>
          <p:nvPr/>
        </p:nvSpPr>
        <p:spPr bwMode="auto">
          <a:xfrm>
            <a:off x="2780115" y="5495925"/>
            <a:ext cx="3186113" cy="1081088"/>
          </a:xfrm>
          <a:prstGeom prst="rect">
            <a:avLst/>
          </a:prstGeom>
        </p:spPr>
        <p:txBody>
          <a:bodyPr wrap="none" lIns="91423" tIns="45712" rIns="91423" bIns="45712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 dirty="0">
                <a:ln w="12700">
                  <a:solidFill>
                    <a:schemeClr val="tx2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8998"/>
                    </a:srgbClr>
                  </a:outerShdw>
                </a:effectLst>
                <a:latin typeface="宋体"/>
                <a:ea typeface="宋体"/>
              </a:rPr>
              <a:t>万隆精神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2" name="组合 11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5" name="图片 1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16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3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7594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圆角矩形 22"/>
          <p:cNvSpPr/>
          <p:nvPr/>
        </p:nvSpPr>
        <p:spPr>
          <a:xfrm>
            <a:off x="56695" y="911662"/>
            <a:ext cx="2211051" cy="47625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663300"/>
            </a:solidFill>
          </a:ln>
          <a:effectLst>
            <a:glow rad="228600">
              <a:schemeClr val="accent2">
                <a:lumMod val="50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78131" tIns="39065" rIns="78131" bIns="39065"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59987" y="939675"/>
            <a:ext cx="2107758" cy="448225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400" dirty="0">
                <a:latin typeface="华文隶书" pitchFamily="2" charset="-122"/>
                <a:ea typeface="华文隶书" pitchFamily="2" charset="-122"/>
              </a:rPr>
              <a:t>万隆会议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隶书" pitchFamily="2" charset="-122"/>
              <a:ea typeface="华文隶书" pitchFamily="2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847853" y="1705111"/>
            <a:ext cx="7540262" cy="940667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800" b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弘扬万隆精神，加强亚非合作 ，推动建设人类命运共同体</a:t>
            </a:r>
          </a:p>
        </p:txBody>
      </p:sp>
      <p:sp>
        <p:nvSpPr>
          <p:cNvPr id="67" name="矩形 66"/>
          <p:cNvSpPr/>
          <p:nvPr/>
        </p:nvSpPr>
        <p:spPr>
          <a:xfrm>
            <a:off x="546747" y="5674195"/>
            <a:ext cx="8390668" cy="1048389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en-US" altLang="zh-CN" sz="2100" dirty="0">
                <a:latin typeface="华文新魏" pitchFamily="2" charset="-122"/>
                <a:ea typeface="华文新魏" pitchFamily="2" charset="-122"/>
              </a:rPr>
              <a:t>2015</a:t>
            </a:r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年 </a:t>
            </a:r>
            <a:r>
              <a:rPr lang="en-US" altLang="zh-CN" sz="2100" dirty="0">
                <a:latin typeface="华文新魏" pitchFamily="2" charset="-122"/>
                <a:ea typeface="华文新魏" pitchFamily="2" charset="-122"/>
              </a:rPr>
              <a:t>4</a:t>
            </a:r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altLang="zh-CN" sz="2100" dirty="0">
                <a:latin typeface="华文新魏" pitchFamily="2" charset="-122"/>
                <a:ea typeface="华文新魏" pitchFamily="2" charset="-122"/>
              </a:rPr>
              <a:t>22</a:t>
            </a:r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日，亚非领导人会议在印度尼西亚首都雅加达举行。国家主席习近平出席会议并发表题为</a:t>
            </a:r>
            <a:r>
              <a:rPr lang="en-US" altLang="zh-CN" sz="2100" dirty="0">
                <a:latin typeface="华文新魏" pitchFamily="2" charset="-122"/>
                <a:ea typeface="华文新魏" pitchFamily="2" charset="-122"/>
              </a:rPr>
              <a:t>《</a:t>
            </a:r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弘扬万隆精神 推进合作共赢</a:t>
            </a:r>
            <a:r>
              <a:rPr lang="en-US" altLang="zh-CN" sz="2100" dirty="0">
                <a:latin typeface="华文新魏" pitchFamily="2" charset="-122"/>
                <a:ea typeface="华文新魏" pitchFamily="2" charset="-122"/>
              </a:rPr>
              <a:t>》</a:t>
            </a:r>
            <a:r>
              <a:rPr lang="zh-CN" altLang="en-US" sz="2100" dirty="0">
                <a:latin typeface="华文新魏" pitchFamily="2" charset="-122"/>
                <a:ea typeface="华文新魏" pitchFamily="2" charset="-122"/>
              </a:rPr>
              <a:t>的重要讲话</a:t>
            </a:r>
          </a:p>
        </p:txBody>
      </p:sp>
      <p:pic>
        <p:nvPicPr>
          <p:cNvPr id="69" name="图片 68" descr="1429742691_lTPYRs (1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1919" y="2612566"/>
            <a:ext cx="4089381" cy="2993592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0" name="图片 69" descr="1429742690_9HoAmS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053" y="2612566"/>
            <a:ext cx="3855172" cy="3007200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2" name="图片 71" descr="t01a61a56b31748182b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3055" y="2408459"/>
            <a:ext cx="1986664" cy="15201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5" name="组合 14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6" name="组合 15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0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7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64469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 descr="QQ截图20180117155013.png"/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" y="0"/>
            <a:ext cx="3477969" cy="6858000"/>
          </a:xfrm>
          <a:prstGeom prst="rect">
            <a:avLst/>
          </a:prstGeom>
        </p:spPr>
      </p:pic>
      <p:sp>
        <p:nvSpPr>
          <p:cNvPr id="41" name="WordArt 92"/>
          <p:cNvSpPr>
            <a:spLocks noChangeArrowheads="1" noChangeShapeType="1" noTextEdit="1"/>
          </p:cNvSpPr>
          <p:nvPr/>
        </p:nvSpPr>
        <p:spPr bwMode="auto">
          <a:xfrm>
            <a:off x="3763723" y="5373216"/>
            <a:ext cx="4535496" cy="993166"/>
          </a:xfrm>
          <a:prstGeom prst="rect">
            <a:avLst/>
          </a:prstGeom>
        </p:spPr>
        <p:txBody>
          <a:bodyPr wrap="none" lIns="78131" tIns="39065" rIns="78131" bIns="39065" fromWordArt="1">
            <a:prstTxWarp prst="textDoubleWave1">
              <a:avLst>
                <a:gd name="adj1" fmla="val 6500"/>
                <a:gd name="adj2" fmla="val 0"/>
              </a:avLst>
            </a:prstTxWarp>
          </a:bodyPr>
          <a:lstStyle/>
          <a:p>
            <a:pPr algn="ctr"/>
            <a:r>
              <a:rPr lang="zh-CN" altLang="en-US" sz="3100" kern="10" dirty="0">
                <a:ln w="19050">
                  <a:solidFill>
                    <a:srgbClr val="996633"/>
                  </a:solidFill>
                  <a:round/>
                  <a:headEnd/>
                  <a:tailEnd/>
                </a:ln>
                <a:latin typeface="华文隶书" pitchFamily="2" charset="-122"/>
                <a:ea typeface="华文隶书" pitchFamily="2" charset="-122"/>
              </a:rPr>
              <a:t>中国把外交变为艺术</a:t>
            </a:r>
          </a:p>
        </p:txBody>
      </p:sp>
      <p:sp>
        <p:nvSpPr>
          <p:cNvPr id="38" name="矩形 37"/>
          <p:cNvSpPr/>
          <p:nvPr/>
        </p:nvSpPr>
        <p:spPr>
          <a:xfrm>
            <a:off x="3738964" y="1292738"/>
            <a:ext cx="5084112" cy="848334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pPr algn="ctr">
              <a:lnSpc>
                <a:spcPts val="5999"/>
              </a:lnSpc>
              <a:spcBef>
                <a:spcPts val="1367"/>
              </a:spcBef>
            </a:pPr>
            <a:r>
              <a:rPr lang="zh-CN" altLang="en-US" sz="3100" dirty="0">
                <a:ln>
                  <a:solidFill>
                    <a:schemeClr val="tx1"/>
                  </a:solidFill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以独立自主的形象面对世界</a:t>
            </a:r>
            <a:endParaRPr lang="en-US" altLang="zh-CN" sz="3100" dirty="0">
              <a:ln>
                <a:solidFill>
                  <a:schemeClr val="tx1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隶书" pitchFamily="2" charset="-122"/>
              <a:ea typeface="华文隶书" pitchFamily="2" charset="-122"/>
            </a:endParaRPr>
          </a:p>
        </p:txBody>
      </p:sp>
      <p:pic>
        <p:nvPicPr>
          <p:cNvPr id="39" name="图片 38" descr="51xgSRFUOPL._SL500_AA200.jpg"/>
          <p:cNvPicPr>
            <a:picLocks noChangeAspect="1"/>
          </p:cNvPicPr>
          <p:nvPr/>
        </p:nvPicPr>
        <p:blipFill>
          <a:blip r:embed="rId12"/>
          <a:srcRect l="16217" r="17499"/>
          <a:stretch>
            <a:fillRect/>
          </a:stretch>
        </p:blipFill>
        <p:spPr>
          <a:xfrm>
            <a:off x="14886" y="571490"/>
            <a:ext cx="3086975" cy="5589013"/>
          </a:xfrm>
          <a:prstGeom prst="roundRect">
            <a:avLst/>
          </a:prstGeom>
        </p:spPr>
      </p:pic>
      <p:sp>
        <p:nvSpPr>
          <p:cNvPr id="6" name="文本框 2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059690" y="1044554"/>
            <a:ext cx="21463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3" tIns="45712" rIns="91423" bIns="45712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sz="2800" b="1" dirty="0">
                <a:solidFill>
                  <a:srgbClr val="83B40D"/>
                </a:solidFill>
                <a:latin typeface="黑体" pitchFamily="49" charset="-122"/>
                <a:ea typeface="黑体" pitchFamily="49" charset="-122"/>
              </a:rPr>
              <a:t>外交政策</a:t>
            </a:r>
          </a:p>
        </p:txBody>
      </p:sp>
      <p:sp>
        <p:nvSpPr>
          <p:cNvPr id="7" name="文本框 28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043121" y="2041518"/>
            <a:ext cx="271621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3" tIns="45712" rIns="91423" bIns="45712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sz="2800" b="1" dirty="0">
                <a:solidFill>
                  <a:srgbClr val="83B40D"/>
                </a:solidFill>
                <a:latin typeface="黑体" pitchFamily="49" charset="-122"/>
                <a:ea typeface="黑体" pitchFamily="49" charset="-122"/>
              </a:rPr>
              <a:t>与苏联等国建交</a:t>
            </a:r>
          </a:p>
        </p:txBody>
      </p:sp>
      <p:sp>
        <p:nvSpPr>
          <p:cNvPr id="8" name="文本框 32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059120" y="2973131"/>
            <a:ext cx="27178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3" tIns="45712" rIns="91423" bIns="45712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en-US" altLang="zh-CN" sz="2800" b="1" dirty="0">
                <a:solidFill>
                  <a:srgbClr val="83B40D"/>
                </a:solidFill>
                <a:latin typeface="黑体" pitchFamily="49" charset="-122"/>
                <a:ea typeface="黑体" pitchFamily="49" charset="-122"/>
              </a:rPr>
              <a:t>1953</a:t>
            </a:r>
            <a:r>
              <a:rPr lang="zh-CN" altLang="en-US" sz="2800" b="1" dirty="0">
                <a:solidFill>
                  <a:srgbClr val="83B40D"/>
                </a:solidFill>
                <a:latin typeface="黑体" pitchFamily="49" charset="-122"/>
                <a:ea typeface="黑体" pitchFamily="49" charset="-122"/>
              </a:rPr>
              <a:t>年，周恩来</a:t>
            </a:r>
          </a:p>
        </p:txBody>
      </p:sp>
      <p:sp>
        <p:nvSpPr>
          <p:cNvPr id="9" name="文本框 36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3983591" y="3910005"/>
            <a:ext cx="28654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3" tIns="45712" rIns="91423" bIns="45712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en-US" altLang="zh-CN" sz="2500" b="1" dirty="0">
                <a:solidFill>
                  <a:srgbClr val="83B40D"/>
                </a:solidFill>
                <a:latin typeface="黑体" pitchFamily="49" charset="-122"/>
                <a:ea typeface="黑体" pitchFamily="49" charset="-122"/>
              </a:rPr>
              <a:t>1955</a:t>
            </a:r>
            <a:r>
              <a:rPr lang="zh-CN" altLang="en-US" sz="2500" b="1" dirty="0">
                <a:solidFill>
                  <a:srgbClr val="83B40D"/>
                </a:solidFill>
                <a:latin typeface="黑体" pitchFamily="49" charset="-122"/>
                <a:ea typeface="黑体" pitchFamily="49" charset="-122"/>
              </a:rPr>
              <a:t>年，万隆会议</a:t>
            </a:r>
          </a:p>
        </p:txBody>
      </p:sp>
      <p:sp>
        <p:nvSpPr>
          <p:cNvPr id="10" name="Freeform 125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 rot="5400000">
            <a:off x="3430989" y="1142174"/>
            <a:ext cx="322262" cy="293687"/>
          </a:xfrm>
          <a:custGeom>
            <a:avLst/>
            <a:gdLst>
              <a:gd name="T0" fmla="*/ 9 w 115"/>
              <a:gd name="T1" fmla="*/ 89 h 105"/>
              <a:gd name="T2" fmla="*/ 105 w 115"/>
              <a:gd name="T3" fmla="*/ 89 h 105"/>
              <a:gd name="T4" fmla="*/ 112 w 115"/>
              <a:gd name="T5" fmla="*/ 79 h 105"/>
              <a:gd name="T6" fmla="*/ 63 w 115"/>
              <a:gd name="T7" fmla="*/ 3 h 105"/>
              <a:gd name="T8" fmla="*/ 51 w 115"/>
              <a:gd name="T9" fmla="*/ 3 h 105"/>
              <a:gd name="T10" fmla="*/ 2 w 115"/>
              <a:gd name="T11" fmla="*/ 79 h 105"/>
              <a:gd name="T12" fmla="*/ 9 w 115"/>
              <a:gd name="T13" fmla="*/ 89 h 105"/>
              <a:gd name="T14" fmla="*/ 57 w 115"/>
              <a:gd name="T15" fmla="*/ 12 h 105"/>
              <a:gd name="T16" fmla="*/ 102 w 115"/>
              <a:gd name="T17" fmla="*/ 81 h 105"/>
              <a:gd name="T18" fmla="*/ 12 w 115"/>
              <a:gd name="T19" fmla="*/ 81 h 105"/>
              <a:gd name="T20" fmla="*/ 57 w 115"/>
              <a:gd name="T21" fmla="*/ 12 h 105"/>
              <a:gd name="T22" fmla="*/ 109 w 115"/>
              <a:gd name="T23" fmla="*/ 97 h 105"/>
              <a:gd name="T24" fmla="*/ 5 w 115"/>
              <a:gd name="T25" fmla="*/ 97 h 105"/>
              <a:gd name="T26" fmla="*/ 1 w 115"/>
              <a:gd name="T27" fmla="*/ 101 h 105"/>
              <a:gd name="T28" fmla="*/ 5 w 115"/>
              <a:gd name="T29" fmla="*/ 105 h 105"/>
              <a:gd name="T30" fmla="*/ 109 w 115"/>
              <a:gd name="T31" fmla="*/ 105 h 105"/>
              <a:gd name="T32" fmla="*/ 113 w 115"/>
              <a:gd name="T33" fmla="*/ 101 h 105"/>
              <a:gd name="T34" fmla="*/ 109 w 115"/>
              <a:gd name="T35" fmla="*/ 97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5" h="105">
                <a:moveTo>
                  <a:pt x="9" y="89"/>
                </a:moveTo>
                <a:cubicBezTo>
                  <a:pt x="105" y="89"/>
                  <a:pt x="105" y="89"/>
                  <a:pt x="105" y="89"/>
                </a:cubicBezTo>
                <a:cubicBezTo>
                  <a:pt x="115" y="89"/>
                  <a:pt x="114" y="83"/>
                  <a:pt x="112" y="79"/>
                </a:cubicBezTo>
                <a:cubicBezTo>
                  <a:pt x="63" y="3"/>
                  <a:pt x="63" y="3"/>
                  <a:pt x="63" y="3"/>
                </a:cubicBezTo>
                <a:cubicBezTo>
                  <a:pt x="61" y="0"/>
                  <a:pt x="54" y="0"/>
                  <a:pt x="51" y="3"/>
                </a:cubicBezTo>
                <a:cubicBezTo>
                  <a:pt x="2" y="79"/>
                  <a:pt x="2" y="79"/>
                  <a:pt x="2" y="79"/>
                </a:cubicBezTo>
                <a:cubicBezTo>
                  <a:pt x="0" y="84"/>
                  <a:pt x="0" y="89"/>
                  <a:pt x="9" y="89"/>
                </a:cubicBezTo>
                <a:close/>
                <a:moveTo>
                  <a:pt x="57" y="12"/>
                </a:moveTo>
                <a:cubicBezTo>
                  <a:pt x="102" y="81"/>
                  <a:pt x="102" y="81"/>
                  <a:pt x="102" y="81"/>
                </a:cubicBezTo>
                <a:cubicBezTo>
                  <a:pt x="100" y="81"/>
                  <a:pt x="19" y="81"/>
                  <a:pt x="12" y="81"/>
                </a:cubicBezTo>
                <a:lnTo>
                  <a:pt x="57" y="12"/>
                </a:lnTo>
                <a:close/>
                <a:moveTo>
                  <a:pt x="109" y="97"/>
                </a:moveTo>
                <a:cubicBezTo>
                  <a:pt x="5" y="97"/>
                  <a:pt x="5" y="97"/>
                  <a:pt x="5" y="97"/>
                </a:cubicBezTo>
                <a:cubicBezTo>
                  <a:pt x="3" y="97"/>
                  <a:pt x="1" y="99"/>
                  <a:pt x="1" y="101"/>
                </a:cubicBezTo>
                <a:cubicBezTo>
                  <a:pt x="1" y="103"/>
                  <a:pt x="3" y="105"/>
                  <a:pt x="5" y="105"/>
                </a:cubicBezTo>
                <a:cubicBezTo>
                  <a:pt x="109" y="105"/>
                  <a:pt x="109" y="105"/>
                  <a:pt x="109" y="105"/>
                </a:cubicBezTo>
                <a:cubicBezTo>
                  <a:pt x="111" y="105"/>
                  <a:pt x="113" y="103"/>
                  <a:pt x="113" y="101"/>
                </a:cubicBezTo>
                <a:cubicBezTo>
                  <a:pt x="113" y="99"/>
                  <a:pt x="111" y="97"/>
                  <a:pt x="109" y="97"/>
                </a:cubicBezTo>
                <a:close/>
              </a:path>
            </a:pathLst>
          </a:custGeom>
          <a:solidFill>
            <a:srgbClr val="83B40D"/>
          </a:solidFill>
          <a:ln>
            <a:noFill/>
          </a:ln>
        </p:spPr>
        <p:txBody>
          <a:bodyPr lIns="91423" tIns="45712" rIns="91423" bIns="45712">
            <a:normAutofit fontScale="82500" lnSpcReduction="20000"/>
          </a:bodyPr>
          <a:lstStyle/>
          <a:p>
            <a:pPr>
              <a:defRPr/>
            </a:pPr>
            <a:endParaRPr lang="zh-CN" altLang="en-US" noProof="1"/>
          </a:p>
        </p:txBody>
      </p:sp>
      <p:sp>
        <p:nvSpPr>
          <p:cNvPr id="11" name="Freeform 125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 rot="5400000">
            <a:off x="3430989" y="2107393"/>
            <a:ext cx="322262" cy="293687"/>
          </a:xfrm>
          <a:custGeom>
            <a:avLst/>
            <a:gdLst>
              <a:gd name="T0" fmla="*/ 9 w 115"/>
              <a:gd name="T1" fmla="*/ 89 h 105"/>
              <a:gd name="T2" fmla="*/ 105 w 115"/>
              <a:gd name="T3" fmla="*/ 89 h 105"/>
              <a:gd name="T4" fmla="*/ 112 w 115"/>
              <a:gd name="T5" fmla="*/ 79 h 105"/>
              <a:gd name="T6" fmla="*/ 63 w 115"/>
              <a:gd name="T7" fmla="*/ 3 h 105"/>
              <a:gd name="T8" fmla="*/ 51 w 115"/>
              <a:gd name="T9" fmla="*/ 3 h 105"/>
              <a:gd name="T10" fmla="*/ 2 w 115"/>
              <a:gd name="T11" fmla="*/ 79 h 105"/>
              <a:gd name="T12" fmla="*/ 9 w 115"/>
              <a:gd name="T13" fmla="*/ 89 h 105"/>
              <a:gd name="T14" fmla="*/ 57 w 115"/>
              <a:gd name="T15" fmla="*/ 12 h 105"/>
              <a:gd name="T16" fmla="*/ 102 w 115"/>
              <a:gd name="T17" fmla="*/ 81 h 105"/>
              <a:gd name="T18" fmla="*/ 12 w 115"/>
              <a:gd name="T19" fmla="*/ 81 h 105"/>
              <a:gd name="T20" fmla="*/ 57 w 115"/>
              <a:gd name="T21" fmla="*/ 12 h 105"/>
              <a:gd name="T22" fmla="*/ 109 w 115"/>
              <a:gd name="T23" fmla="*/ 97 h 105"/>
              <a:gd name="T24" fmla="*/ 5 w 115"/>
              <a:gd name="T25" fmla="*/ 97 h 105"/>
              <a:gd name="T26" fmla="*/ 1 w 115"/>
              <a:gd name="T27" fmla="*/ 101 h 105"/>
              <a:gd name="T28" fmla="*/ 5 w 115"/>
              <a:gd name="T29" fmla="*/ 105 h 105"/>
              <a:gd name="T30" fmla="*/ 109 w 115"/>
              <a:gd name="T31" fmla="*/ 105 h 105"/>
              <a:gd name="T32" fmla="*/ 113 w 115"/>
              <a:gd name="T33" fmla="*/ 101 h 105"/>
              <a:gd name="T34" fmla="*/ 109 w 115"/>
              <a:gd name="T35" fmla="*/ 97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5" h="105">
                <a:moveTo>
                  <a:pt x="9" y="89"/>
                </a:moveTo>
                <a:cubicBezTo>
                  <a:pt x="105" y="89"/>
                  <a:pt x="105" y="89"/>
                  <a:pt x="105" y="89"/>
                </a:cubicBezTo>
                <a:cubicBezTo>
                  <a:pt x="115" y="89"/>
                  <a:pt x="114" y="83"/>
                  <a:pt x="112" y="79"/>
                </a:cubicBezTo>
                <a:cubicBezTo>
                  <a:pt x="63" y="3"/>
                  <a:pt x="63" y="3"/>
                  <a:pt x="63" y="3"/>
                </a:cubicBezTo>
                <a:cubicBezTo>
                  <a:pt x="61" y="0"/>
                  <a:pt x="54" y="0"/>
                  <a:pt x="51" y="3"/>
                </a:cubicBezTo>
                <a:cubicBezTo>
                  <a:pt x="2" y="79"/>
                  <a:pt x="2" y="79"/>
                  <a:pt x="2" y="79"/>
                </a:cubicBezTo>
                <a:cubicBezTo>
                  <a:pt x="0" y="84"/>
                  <a:pt x="0" y="89"/>
                  <a:pt x="9" y="89"/>
                </a:cubicBezTo>
                <a:close/>
                <a:moveTo>
                  <a:pt x="57" y="12"/>
                </a:moveTo>
                <a:cubicBezTo>
                  <a:pt x="102" y="81"/>
                  <a:pt x="102" y="81"/>
                  <a:pt x="102" y="81"/>
                </a:cubicBezTo>
                <a:cubicBezTo>
                  <a:pt x="100" y="81"/>
                  <a:pt x="19" y="81"/>
                  <a:pt x="12" y="81"/>
                </a:cubicBezTo>
                <a:lnTo>
                  <a:pt x="57" y="12"/>
                </a:lnTo>
                <a:close/>
                <a:moveTo>
                  <a:pt x="109" y="97"/>
                </a:moveTo>
                <a:cubicBezTo>
                  <a:pt x="5" y="97"/>
                  <a:pt x="5" y="97"/>
                  <a:pt x="5" y="97"/>
                </a:cubicBezTo>
                <a:cubicBezTo>
                  <a:pt x="3" y="97"/>
                  <a:pt x="1" y="99"/>
                  <a:pt x="1" y="101"/>
                </a:cubicBezTo>
                <a:cubicBezTo>
                  <a:pt x="1" y="103"/>
                  <a:pt x="3" y="105"/>
                  <a:pt x="5" y="105"/>
                </a:cubicBezTo>
                <a:cubicBezTo>
                  <a:pt x="109" y="105"/>
                  <a:pt x="109" y="105"/>
                  <a:pt x="109" y="105"/>
                </a:cubicBezTo>
                <a:cubicBezTo>
                  <a:pt x="111" y="105"/>
                  <a:pt x="113" y="103"/>
                  <a:pt x="113" y="101"/>
                </a:cubicBezTo>
                <a:cubicBezTo>
                  <a:pt x="113" y="99"/>
                  <a:pt x="111" y="97"/>
                  <a:pt x="109" y="97"/>
                </a:cubicBezTo>
                <a:close/>
              </a:path>
            </a:pathLst>
          </a:custGeom>
          <a:solidFill>
            <a:srgbClr val="83B40D"/>
          </a:solidFill>
          <a:ln>
            <a:noFill/>
          </a:ln>
        </p:spPr>
        <p:txBody>
          <a:bodyPr lIns="91423" tIns="45712" rIns="91423" bIns="45712">
            <a:normAutofit fontScale="82500" lnSpcReduction="20000"/>
          </a:bodyPr>
          <a:lstStyle/>
          <a:p>
            <a:pPr>
              <a:defRPr/>
            </a:pPr>
            <a:endParaRPr lang="zh-CN" altLang="en-US" noProof="1"/>
          </a:p>
        </p:txBody>
      </p:sp>
      <p:sp>
        <p:nvSpPr>
          <p:cNvPr id="12" name="Freeform 125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 rot="5400000">
            <a:off x="3430989" y="3041929"/>
            <a:ext cx="322263" cy="293687"/>
          </a:xfrm>
          <a:custGeom>
            <a:avLst/>
            <a:gdLst>
              <a:gd name="T0" fmla="*/ 9 w 115"/>
              <a:gd name="T1" fmla="*/ 89 h 105"/>
              <a:gd name="T2" fmla="*/ 105 w 115"/>
              <a:gd name="T3" fmla="*/ 89 h 105"/>
              <a:gd name="T4" fmla="*/ 112 w 115"/>
              <a:gd name="T5" fmla="*/ 79 h 105"/>
              <a:gd name="T6" fmla="*/ 63 w 115"/>
              <a:gd name="T7" fmla="*/ 3 h 105"/>
              <a:gd name="T8" fmla="*/ 51 w 115"/>
              <a:gd name="T9" fmla="*/ 3 h 105"/>
              <a:gd name="T10" fmla="*/ 2 w 115"/>
              <a:gd name="T11" fmla="*/ 79 h 105"/>
              <a:gd name="T12" fmla="*/ 9 w 115"/>
              <a:gd name="T13" fmla="*/ 89 h 105"/>
              <a:gd name="T14" fmla="*/ 57 w 115"/>
              <a:gd name="T15" fmla="*/ 12 h 105"/>
              <a:gd name="T16" fmla="*/ 102 w 115"/>
              <a:gd name="T17" fmla="*/ 81 h 105"/>
              <a:gd name="T18" fmla="*/ 12 w 115"/>
              <a:gd name="T19" fmla="*/ 81 h 105"/>
              <a:gd name="T20" fmla="*/ 57 w 115"/>
              <a:gd name="T21" fmla="*/ 12 h 105"/>
              <a:gd name="T22" fmla="*/ 109 w 115"/>
              <a:gd name="T23" fmla="*/ 97 h 105"/>
              <a:gd name="T24" fmla="*/ 5 w 115"/>
              <a:gd name="T25" fmla="*/ 97 h 105"/>
              <a:gd name="T26" fmla="*/ 1 w 115"/>
              <a:gd name="T27" fmla="*/ 101 h 105"/>
              <a:gd name="T28" fmla="*/ 5 w 115"/>
              <a:gd name="T29" fmla="*/ 105 h 105"/>
              <a:gd name="T30" fmla="*/ 109 w 115"/>
              <a:gd name="T31" fmla="*/ 105 h 105"/>
              <a:gd name="T32" fmla="*/ 113 w 115"/>
              <a:gd name="T33" fmla="*/ 101 h 105"/>
              <a:gd name="T34" fmla="*/ 109 w 115"/>
              <a:gd name="T35" fmla="*/ 97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5" h="105">
                <a:moveTo>
                  <a:pt x="9" y="89"/>
                </a:moveTo>
                <a:cubicBezTo>
                  <a:pt x="105" y="89"/>
                  <a:pt x="105" y="89"/>
                  <a:pt x="105" y="89"/>
                </a:cubicBezTo>
                <a:cubicBezTo>
                  <a:pt x="115" y="89"/>
                  <a:pt x="114" y="83"/>
                  <a:pt x="112" y="79"/>
                </a:cubicBezTo>
                <a:cubicBezTo>
                  <a:pt x="63" y="3"/>
                  <a:pt x="63" y="3"/>
                  <a:pt x="63" y="3"/>
                </a:cubicBezTo>
                <a:cubicBezTo>
                  <a:pt x="61" y="0"/>
                  <a:pt x="54" y="0"/>
                  <a:pt x="51" y="3"/>
                </a:cubicBezTo>
                <a:cubicBezTo>
                  <a:pt x="2" y="79"/>
                  <a:pt x="2" y="79"/>
                  <a:pt x="2" y="79"/>
                </a:cubicBezTo>
                <a:cubicBezTo>
                  <a:pt x="0" y="84"/>
                  <a:pt x="0" y="89"/>
                  <a:pt x="9" y="89"/>
                </a:cubicBezTo>
                <a:close/>
                <a:moveTo>
                  <a:pt x="57" y="12"/>
                </a:moveTo>
                <a:cubicBezTo>
                  <a:pt x="102" y="81"/>
                  <a:pt x="102" y="81"/>
                  <a:pt x="102" y="81"/>
                </a:cubicBezTo>
                <a:cubicBezTo>
                  <a:pt x="100" y="81"/>
                  <a:pt x="19" y="81"/>
                  <a:pt x="12" y="81"/>
                </a:cubicBezTo>
                <a:lnTo>
                  <a:pt x="57" y="12"/>
                </a:lnTo>
                <a:close/>
                <a:moveTo>
                  <a:pt x="109" y="97"/>
                </a:moveTo>
                <a:cubicBezTo>
                  <a:pt x="5" y="97"/>
                  <a:pt x="5" y="97"/>
                  <a:pt x="5" y="97"/>
                </a:cubicBezTo>
                <a:cubicBezTo>
                  <a:pt x="3" y="97"/>
                  <a:pt x="1" y="99"/>
                  <a:pt x="1" y="101"/>
                </a:cubicBezTo>
                <a:cubicBezTo>
                  <a:pt x="1" y="103"/>
                  <a:pt x="3" y="105"/>
                  <a:pt x="5" y="105"/>
                </a:cubicBezTo>
                <a:cubicBezTo>
                  <a:pt x="109" y="105"/>
                  <a:pt x="109" y="105"/>
                  <a:pt x="109" y="105"/>
                </a:cubicBezTo>
                <a:cubicBezTo>
                  <a:pt x="111" y="105"/>
                  <a:pt x="113" y="103"/>
                  <a:pt x="113" y="101"/>
                </a:cubicBezTo>
                <a:cubicBezTo>
                  <a:pt x="113" y="99"/>
                  <a:pt x="111" y="97"/>
                  <a:pt x="109" y="97"/>
                </a:cubicBezTo>
                <a:close/>
              </a:path>
            </a:pathLst>
          </a:custGeom>
          <a:solidFill>
            <a:srgbClr val="83B40D"/>
          </a:solidFill>
          <a:ln>
            <a:noFill/>
          </a:ln>
        </p:spPr>
        <p:txBody>
          <a:bodyPr lIns="91423" tIns="45712" rIns="91423" bIns="45712">
            <a:normAutofit fontScale="82500" lnSpcReduction="20000"/>
          </a:bodyPr>
          <a:lstStyle/>
          <a:p>
            <a:pPr>
              <a:defRPr/>
            </a:pPr>
            <a:endParaRPr lang="zh-CN" altLang="en-US" noProof="1"/>
          </a:p>
        </p:txBody>
      </p:sp>
      <p:sp>
        <p:nvSpPr>
          <p:cNvPr id="13" name="Freeform 125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 rot="5400000">
            <a:off x="3430988" y="3952069"/>
            <a:ext cx="322262" cy="293687"/>
          </a:xfrm>
          <a:custGeom>
            <a:avLst/>
            <a:gdLst>
              <a:gd name="T0" fmla="*/ 9 w 115"/>
              <a:gd name="T1" fmla="*/ 89 h 105"/>
              <a:gd name="T2" fmla="*/ 105 w 115"/>
              <a:gd name="T3" fmla="*/ 89 h 105"/>
              <a:gd name="T4" fmla="*/ 112 w 115"/>
              <a:gd name="T5" fmla="*/ 79 h 105"/>
              <a:gd name="T6" fmla="*/ 63 w 115"/>
              <a:gd name="T7" fmla="*/ 3 h 105"/>
              <a:gd name="T8" fmla="*/ 51 w 115"/>
              <a:gd name="T9" fmla="*/ 3 h 105"/>
              <a:gd name="T10" fmla="*/ 2 w 115"/>
              <a:gd name="T11" fmla="*/ 79 h 105"/>
              <a:gd name="T12" fmla="*/ 9 w 115"/>
              <a:gd name="T13" fmla="*/ 89 h 105"/>
              <a:gd name="T14" fmla="*/ 57 w 115"/>
              <a:gd name="T15" fmla="*/ 12 h 105"/>
              <a:gd name="T16" fmla="*/ 102 w 115"/>
              <a:gd name="T17" fmla="*/ 81 h 105"/>
              <a:gd name="T18" fmla="*/ 12 w 115"/>
              <a:gd name="T19" fmla="*/ 81 h 105"/>
              <a:gd name="T20" fmla="*/ 57 w 115"/>
              <a:gd name="T21" fmla="*/ 12 h 105"/>
              <a:gd name="T22" fmla="*/ 109 w 115"/>
              <a:gd name="T23" fmla="*/ 97 h 105"/>
              <a:gd name="T24" fmla="*/ 5 w 115"/>
              <a:gd name="T25" fmla="*/ 97 h 105"/>
              <a:gd name="T26" fmla="*/ 1 w 115"/>
              <a:gd name="T27" fmla="*/ 101 h 105"/>
              <a:gd name="T28" fmla="*/ 5 w 115"/>
              <a:gd name="T29" fmla="*/ 105 h 105"/>
              <a:gd name="T30" fmla="*/ 109 w 115"/>
              <a:gd name="T31" fmla="*/ 105 h 105"/>
              <a:gd name="T32" fmla="*/ 113 w 115"/>
              <a:gd name="T33" fmla="*/ 101 h 105"/>
              <a:gd name="T34" fmla="*/ 109 w 115"/>
              <a:gd name="T35" fmla="*/ 97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5" h="105">
                <a:moveTo>
                  <a:pt x="9" y="89"/>
                </a:moveTo>
                <a:cubicBezTo>
                  <a:pt x="105" y="89"/>
                  <a:pt x="105" y="89"/>
                  <a:pt x="105" y="89"/>
                </a:cubicBezTo>
                <a:cubicBezTo>
                  <a:pt x="115" y="89"/>
                  <a:pt x="114" y="83"/>
                  <a:pt x="112" y="79"/>
                </a:cubicBezTo>
                <a:cubicBezTo>
                  <a:pt x="63" y="3"/>
                  <a:pt x="63" y="3"/>
                  <a:pt x="63" y="3"/>
                </a:cubicBezTo>
                <a:cubicBezTo>
                  <a:pt x="61" y="0"/>
                  <a:pt x="54" y="0"/>
                  <a:pt x="51" y="3"/>
                </a:cubicBezTo>
                <a:cubicBezTo>
                  <a:pt x="2" y="79"/>
                  <a:pt x="2" y="79"/>
                  <a:pt x="2" y="79"/>
                </a:cubicBezTo>
                <a:cubicBezTo>
                  <a:pt x="0" y="84"/>
                  <a:pt x="0" y="89"/>
                  <a:pt x="9" y="89"/>
                </a:cubicBezTo>
                <a:close/>
                <a:moveTo>
                  <a:pt x="57" y="12"/>
                </a:moveTo>
                <a:cubicBezTo>
                  <a:pt x="102" y="81"/>
                  <a:pt x="102" y="81"/>
                  <a:pt x="102" y="81"/>
                </a:cubicBezTo>
                <a:cubicBezTo>
                  <a:pt x="100" y="81"/>
                  <a:pt x="19" y="81"/>
                  <a:pt x="12" y="81"/>
                </a:cubicBezTo>
                <a:lnTo>
                  <a:pt x="57" y="12"/>
                </a:lnTo>
                <a:close/>
                <a:moveTo>
                  <a:pt x="109" y="97"/>
                </a:moveTo>
                <a:cubicBezTo>
                  <a:pt x="5" y="97"/>
                  <a:pt x="5" y="97"/>
                  <a:pt x="5" y="97"/>
                </a:cubicBezTo>
                <a:cubicBezTo>
                  <a:pt x="3" y="97"/>
                  <a:pt x="1" y="99"/>
                  <a:pt x="1" y="101"/>
                </a:cubicBezTo>
                <a:cubicBezTo>
                  <a:pt x="1" y="103"/>
                  <a:pt x="3" y="105"/>
                  <a:pt x="5" y="105"/>
                </a:cubicBezTo>
                <a:cubicBezTo>
                  <a:pt x="109" y="105"/>
                  <a:pt x="109" y="105"/>
                  <a:pt x="109" y="105"/>
                </a:cubicBezTo>
                <a:cubicBezTo>
                  <a:pt x="111" y="105"/>
                  <a:pt x="113" y="103"/>
                  <a:pt x="113" y="101"/>
                </a:cubicBezTo>
                <a:cubicBezTo>
                  <a:pt x="113" y="99"/>
                  <a:pt x="111" y="97"/>
                  <a:pt x="109" y="97"/>
                </a:cubicBezTo>
                <a:close/>
              </a:path>
            </a:pathLst>
          </a:custGeom>
          <a:solidFill>
            <a:srgbClr val="83B40D"/>
          </a:solidFill>
          <a:ln>
            <a:noFill/>
          </a:ln>
        </p:spPr>
        <p:txBody>
          <a:bodyPr lIns="91423" tIns="45712" rIns="91423" bIns="45712">
            <a:normAutofit fontScale="82500" lnSpcReduction="20000"/>
          </a:bodyPr>
          <a:lstStyle/>
          <a:p>
            <a:pPr>
              <a:defRPr/>
            </a:pPr>
            <a:endParaRPr lang="zh-CN" altLang="en-US" noProof="1"/>
          </a:p>
        </p:txBody>
      </p:sp>
      <p:sp>
        <p:nvSpPr>
          <p:cNvPr id="24" name="流程图: 可选过程 23"/>
          <p:cNvSpPr>
            <a:spLocks noChangeArrowheads="1"/>
          </p:cNvSpPr>
          <p:nvPr/>
        </p:nvSpPr>
        <p:spPr bwMode="auto">
          <a:xfrm>
            <a:off x="3738964" y="247639"/>
            <a:ext cx="4646612" cy="647700"/>
          </a:xfrm>
          <a:prstGeom prst="flowChartAlternateProcess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3" tIns="45712" rIns="91423" bIns="45712"/>
          <a:lstStyle/>
          <a:p>
            <a:r>
              <a:rPr lang="en-US" altLang="zh-CN" sz="3200" b="1" dirty="0">
                <a:solidFill>
                  <a:srgbClr val="92D050"/>
                </a:solidFill>
                <a:latin typeface="黑体" pitchFamily="49" charset="-122"/>
                <a:ea typeface="黑体" pitchFamily="49" charset="-122"/>
              </a:rPr>
              <a:t>  </a:t>
            </a:r>
            <a:r>
              <a:rPr lang="zh-CN" altLang="en-US" sz="3200" b="1" dirty="0">
                <a:solidFill>
                  <a:srgbClr val="92D050"/>
                </a:solidFill>
                <a:latin typeface="黑体" pitchFamily="49" charset="-122"/>
                <a:ea typeface="黑体" pitchFamily="49" charset="-122"/>
              </a:rPr>
              <a:t>独立自主的和平外交</a:t>
            </a:r>
          </a:p>
        </p:txBody>
      </p:sp>
      <p:sp>
        <p:nvSpPr>
          <p:cNvPr id="25" name="矩形 24"/>
          <p:cNvSpPr/>
          <p:nvPr/>
        </p:nvSpPr>
        <p:spPr>
          <a:xfrm>
            <a:off x="3738962" y="2279368"/>
            <a:ext cx="5084112" cy="848334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pPr algn="ctr">
              <a:lnSpc>
                <a:spcPts val="5999"/>
              </a:lnSpc>
              <a:spcBef>
                <a:spcPts val="1367"/>
              </a:spcBef>
            </a:pPr>
            <a:r>
              <a:rPr lang="zh-CN" altLang="en-US" sz="3100" dirty="0">
                <a:ln>
                  <a:solidFill>
                    <a:schemeClr val="tx1"/>
                  </a:solidFill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以积极主动的态度走向世界</a:t>
            </a:r>
          </a:p>
        </p:txBody>
      </p:sp>
      <p:sp>
        <p:nvSpPr>
          <p:cNvPr id="26" name="矩形 25"/>
          <p:cNvSpPr/>
          <p:nvPr/>
        </p:nvSpPr>
        <p:spPr>
          <a:xfrm>
            <a:off x="3738962" y="3210180"/>
            <a:ext cx="5084112" cy="848334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pPr algn="ctr">
              <a:lnSpc>
                <a:spcPts val="5999"/>
              </a:lnSpc>
              <a:spcBef>
                <a:spcPts val="1367"/>
              </a:spcBef>
            </a:pPr>
            <a:r>
              <a:rPr lang="zh-CN" altLang="en-US" sz="3100" dirty="0">
                <a:ln>
                  <a:solidFill>
                    <a:schemeClr val="tx1"/>
                  </a:solidFill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以和平共处的原则赢得世界</a:t>
            </a:r>
          </a:p>
        </p:txBody>
      </p:sp>
      <p:sp>
        <p:nvSpPr>
          <p:cNvPr id="27" name="矩形 26"/>
          <p:cNvSpPr/>
          <p:nvPr/>
        </p:nvSpPr>
        <p:spPr>
          <a:xfrm>
            <a:off x="3738962" y="4119547"/>
            <a:ext cx="5084112" cy="848334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pPr algn="ctr">
              <a:lnSpc>
                <a:spcPts val="5999"/>
              </a:lnSpc>
              <a:spcBef>
                <a:spcPts val="1367"/>
              </a:spcBef>
            </a:pPr>
            <a:r>
              <a:rPr lang="zh-CN" altLang="en-US" sz="3100" dirty="0">
                <a:ln>
                  <a:solidFill>
                    <a:schemeClr val="tx1"/>
                  </a:solidFill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itchFamily="2" charset="-122"/>
                <a:ea typeface="华文隶书" pitchFamily="2" charset="-122"/>
              </a:rPr>
              <a:t>以求同存异的智慧感动世界</a:t>
            </a:r>
          </a:p>
        </p:txBody>
      </p:sp>
    </p:spTree>
    <p:extLst>
      <p:ext uri="{BB962C8B-B14F-4D97-AF65-F5344CB8AC3E}">
        <p14:creationId xmlns:p14="http://schemas.microsoft.com/office/powerpoint/2010/main" val="4237557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000"/>
                            </p:stCondLst>
                            <p:childTnLst>
                              <p:par>
                                <p:cTn id="41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000"/>
                            </p:stCondLst>
                            <p:childTnLst>
                              <p:par>
                                <p:cTn id="5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0"/>
                            </p:stCondLst>
                            <p:childTnLst>
                              <p:par>
                                <p:cTn id="56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1000"/>
                            </p:stCondLst>
                            <p:childTnLst>
                              <p:par>
                                <p:cTn id="6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3000"/>
                            </p:stCondLst>
                            <p:childTnLst>
                              <p:par>
                                <p:cTn id="7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38" grpId="0"/>
      <p:bldP spid="6" grpId="0"/>
      <p:bldP spid="7" grpId="0"/>
      <p:bldP spid="8" grpId="0"/>
      <p:bldP spid="9" grpId="0"/>
      <p:bldP spid="24" grpId="0" animBg="1"/>
      <p:bldP spid="24" grpId="1" animBg="1"/>
      <p:bldP spid="25" grpId="0"/>
      <p:bldP spid="26" grpId="0"/>
      <p:bldP spid="2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5" y="1484784"/>
            <a:ext cx="3744416" cy="3672408"/>
          </a:xfrm>
          <a:prstGeom prst="ellips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1" y="1"/>
            <a:ext cx="9143999" cy="6858001"/>
            <a:chOff x="0" y="0"/>
            <a:chExt cx="9143999" cy="6858001"/>
          </a:xfrm>
        </p:grpSpPr>
        <p:pic>
          <p:nvPicPr>
            <p:cNvPr id="5124" name="Picture 4" descr="http://www.xinhuanet.com/world/titlepic/112157/1121572843_1504091978275_title0h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599" y="0"/>
              <a:ext cx="3087241" cy="2702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6" name="Picture 6" descr="https://www.fmprc.gov.cn/ce/ceka/chn/gyzg/zgyw/W020130906264059059149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4293096"/>
              <a:ext cx="3247030" cy="25592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30" name="Picture 10" descr="http://news.hainan.net/Editor/img/201912/20191224/big/20191224093941795_6429548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4208" y="0"/>
              <a:ext cx="2699791" cy="25157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36" name="Picture 16" descr="https://p0.ssl.qhimgs1.com/sdr/400__/t011c8417454438cfa4.jpg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25"/>
            <a:stretch/>
          </p:blipFill>
          <p:spPr bwMode="auto">
            <a:xfrm>
              <a:off x="6444207" y="4293097"/>
              <a:ext cx="2699791" cy="25649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7380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20" descr="http://cms-bucket.nosdn.127.net/catchpic/e/e3/e3f1cd09a6cf71e9c1d26ff06a744ea9.gif?imageView&amp;tostatic=0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6532" y="1343885"/>
            <a:ext cx="4711849" cy="490537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2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5" y="1289154"/>
            <a:ext cx="5768055" cy="5222899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304710" y="260649"/>
            <a:ext cx="8650605" cy="584759"/>
          </a:xfrm>
          <a:prstGeom prst="rect">
            <a:avLst/>
          </a:prstGeom>
          <a:solidFill>
            <a:srgbClr val="C00000"/>
          </a:solidFill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+mn-ea"/>
              </a:rPr>
              <a:t>人类命运共同体</a:t>
            </a:r>
          </a:p>
        </p:txBody>
      </p:sp>
      <p:pic>
        <p:nvPicPr>
          <p:cNvPr id="3" name="風の住む街 - 磯村由紀子 (矶村由纪子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469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34857" y="2223698"/>
            <a:ext cx="609600" cy="6096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9117752" y="2598668"/>
            <a:ext cx="104657784" cy="3890695"/>
            <a:chOff x="9117752" y="2598668"/>
            <a:chExt cx="104657784" cy="3890695"/>
          </a:xfrm>
        </p:grpSpPr>
        <p:grpSp>
          <p:nvGrpSpPr>
            <p:cNvPr id="4" name="组合 3"/>
            <p:cNvGrpSpPr/>
            <p:nvPr/>
          </p:nvGrpSpPr>
          <p:grpSpPr>
            <a:xfrm>
              <a:off x="9117752" y="2598668"/>
              <a:ext cx="34885928" cy="3767972"/>
              <a:chOff x="107504" y="2173057"/>
              <a:chExt cx="34885928" cy="3767972"/>
            </a:xfrm>
          </p:grpSpPr>
          <p:grpSp>
            <p:nvGrpSpPr>
              <p:cNvPr id="138" name="组合 137"/>
              <p:cNvGrpSpPr/>
              <p:nvPr/>
            </p:nvGrpSpPr>
            <p:grpSpPr>
              <a:xfrm>
                <a:off x="107504" y="2173057"/>
                <a:ext cx="4794564" cy="3741577"/>
                <a:chOff x="1477965" y="3315151"/>
                <a:chExt cx="5542307" cy="2376041"/>
              </a:xfrm>
            </p:grpSpPr>
            <p:pic>
              <p:nvPicPr>
                <p:cNvPr id="139" name="Picture 5" descr="https://uploads.xuexila.com/allimg/2002/1189-200224164J1.png"/>
                <p:cNvPicPr>
                  <a:picLocks noChangeAspect="1" noChangeArrowheads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382294" y="3315151"/>
                  <a:ext cx="2637978" cy="23760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0" name="Picture 7" descr="https://stc-new.8531.cn/assets/20200125/1579941425242_5e2bfe31159bb83e16c0f80d.jpeg"/>
                <p:cNvPicPr>
                  <a:picLocks noChangeAspect="1" noChangeArrowheads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77965" y="3315151"/>
                  <a:ext cx="2904329" cy="23760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141" name="Picture 25" descr="https://www.zhev.com.cn/file/upload/202003/16/16-15-54-92-4872.jpeg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20479" y="2250093"/>
                <a:ext cx="4380513" cy="366454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146" name="Picture 2" descr="https://inews.gtimg.com/newsapp_bt/0/11323208449/1000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29479" y="2223697"/>
                <a:ext cx="4191000" cy="369093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43" name="组合 142"/>
              <p:cNvGrpSpPr/>
              <p:nvPr/>
            </p:nvGrpSpPr>
            <p:grpSpPr>
              <a:xfrm>
                <a:off x="13504521" y="2223696"/>
                <a:ext cx="9157955" cy="3690937"/>
                <a:chOff x="2" y="3951633"/>
                <a:chExt cx="9157955" cy="2743614"/>
              </a:xfrm>
            </p:grpSpPr>
            <p:pic>
              <p:nvPicPr>
                <p:cNvPr id="144" name="Picture 19" descr="http://n.sinaimg.cn/sinacn20119/645/w829h616/20200303/253c-iqfqmat9400623.jpg"/>
                <p:cNvPicPr>
                  <a:picLocks noChangeAspect="1" noChangeArrowheads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" y="3968874"/>
                  <a:ext cx="3203846" cy="272637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5" name="Picture 21" descr="http://images.haiwainet.cn/20200303/1583227363951539.jpeg"/>
                <p:cNvPicPr>
                  <a:picLocks noChangeAspect="1" noChangeArrowheads="1"/>
                </p:cNvPicPr>
                <p:nvPr/>
              </p:nvPicPr>
              <p:blipFill rotWithShape="1"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793" t="16895" r="8227" b="10519"/>
                <a:stretch/>
              </p:blipFill>
              <p:spPr bwMode="auto">
                <a:xfrm>
                  <a:off x="5912027" y="3951633"/>
                  <a:ext cx="3245930" cy="27436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6" name="Picture 23" descr="http://5b0988e595225.cdn.sohucs.com/images/20200301/9fe5692b2dad472eb7252f601cd7c7c7.jpeg"/>
                <p:cNvPicPr>
                  <a:picLocks noChangeAspect="1" noChangeArrowheads="1"/>
                </p:cNvPicPr>
                <p:nvPr/>
              </p:nvPicPr>
              <p:blipFill rotWithShape="1"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144" t="7088" b="17145"/>
                <a:stretch/>
              </p:blipFill>
              <p:spPr bwMode="auto">
                <a:xfrm>
                  <a:off x="3158521" y="3951633"/>
                  <a:ext cx="2735557" cy="27436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47" name="组合 146"/>
              <p:cNvGrpSpPr/>
              <p:nvPr/>
            </p:nvGrpSpPr>
            <p:grpSpPr>
              <a:xfrm>
                <a:off x="22630722" y="2205278"/>
                <a:ext cx="5631909" cy="3735751"/>
                <a:chOff x="1619671" y="2678520"/>
                <a:chExt cx="7074450" cy="2711678"/>
              </a:xfrm>
            </p:grpSpPr>
            <p:pic>
              <p:nvPicPr>
                <p:cNvPr id="148" name="Picture 11" descr="http://5b0988e595225.cdn.sohucs.com/images/20200312/5d54764fec2f403e9ebaa11658c5753a.jpeg"/>
                <p:cNvPicPr>
                  <a:picLocks noChangeAspect="1" noChangeArrowheads="1"/>
                </p:cNvPicPr>
                <p:nvPr/>
              </p:nvPicPr>
              <p:blipFill rotWithShape="1"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2995" t="25355" r="3681" b="8116"/>
                <a:stretch/>
              </p:blipFill>
              <p:spPr bwMode="auto">
                <a:xfrm>
                  <a:off x="5323101" y="2678520"/>
                  <a:ext cx="3371020" cy="271167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9" name="Picture 13" descr="https://p0.ssl.qhimgs4.com/t012bb5ad5e070b9119.jpg"/>
                <p:cNvPicPr>
                  <a:picLocks noChangeAspect="1" noChangeArrowheads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619671" y="2704671"/>
                  <a:ext cx="3692105" cy="260032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50" name="组合 149"/>
              <p:cNvGrpSpPr/>
              <p:nvPr/>
            </p:nvGrpSpPr>
            <p:grpSpPr>
              <a:xfrm>
                <a:off x="28262631" y="2241304"/>
                <a:ext cx="6730801" cy="3699725"/>
                <a:chOff x="272410" y="4186989"/>
                <a:chExt cx="7185084" cy="2534494"/>
              </a:xfrm>
            </p:grpSpPr>
            <p:pic>
              <p:nvPicPr>
                <p:cNvPr id="151" name="Picture 15" descr="https://i.guancha.cn/news/mainland/2020/03/11/20200311154106698.png"/>
                <p:cNvPicPr>
                  <a:picLocks noChangeAspect="1" noChangeArrowheads="1"/>
                </p:cNvPicPr>
                <p:nvPr/>
              </p:nvPicPr>
              <p:blipFill rotWithShape="1">
                <a:blip r:embed="rId1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417" t="8937" r="4877" b="5995"/>
                <a:stretch/>
              </p:blipFill>
              <p:spPr bwMode="auto">
                <a:xfrm>
                  <a:off x="272410" y="4186989"/>
                  <a:ext cx="3688405" cy="253449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2" name="Picture 17" descr="https://p0.ssl.qhimgs4.com/t0180e5cce02745e987.jpg"/>
                <p:cNvPicPr>
                  <a:picLocks noChangeAspect="1" noChangeArrowheads="1"/>
                </p:cNvPicPr>
                <p:nvPr/>
              </p:nvPicPr>
              <p:blipFill>
                <a:blip r:embed="rId1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960815" y="4186989"/>
                  <a:ext cx="3496679" cy="253449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5" name="组合 4"/>
            <p:cNvGrpSpPr/>
            <p:nvPr/>
          </p:nvGrpSpPr>
          <p:grpSpPr>
            <a:xfrm>
              <a:off x="44003680" y="2649308"/>
              <a:ext cx="69771856" cy="3840055"/>
              <a:chOff x="44003680" y="2649308"/>
              <a:chExt cx="69771856" cy="384005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44003680" y="2649308"/>
                <a:ext cx="34885928" cy="3767972"/>
                <a:chOff x="107504" y="2173057"/>
                <a:chExt cx="34885928" cy="3767972"/>
              </a:xfrm>
            </p:grpSpPr>
            <p:grpSp>
              <p:nvGrpSpPr>
                <p:cNvPr id="155" name="组合 154"/>
                <p:cNvGrpSpPr/>
                <p:nvPr/>
              </p:nvGrpSpPr>
              <p:grpSpPr>
                <a:xfrm>
                  <a:off x="107504" y="2173057"/>
                  <a:ext cx="4794564" cy="3741577"/>
                  <a:chOff x="1477965" y="3315151"/>
                  <a:chExt cx="5542307" cy="2376041"/>
                </a:xfrm>
              </p:grpSpPr>
              <p:pic>
                <p:nvPicPr>
                  <p:cNvPr id="168" name="Picture 5" descr="https://uploads.xuexila.com/allimg/2002/1189-200224164J1.png"/>
                  <p:cNvPicPr>
                    <a:picLocks noChangeAspect="1" noChangeArrowheads="1"/>
                  </p:cNvPicPr>
                  <p:nvPr/>
                </p:nvPicPr>
                <p:blipFill>
                  <a:blip r:embed="rId8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382294" y="3315151"/>
                    <a:ext cx="2637978" cy="2376041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9" name="Picture 7" descr="https://stc-new.8531.cn/assets/20200125/1579941425242_5e2bfe31159bb83e16c0f80d.jpeg"/>
                  <p:cNvPicPr>
                    <a:picLocks noChangeAspect="1" noChangeArrowheads="1"/>
                  </p:cNvPicPr>
                  <p:nvPr/>
                </p:nvPicPr>
                <p:blipFill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477965" y="3315151"/>
                    <a:ext cx="2904329" cy="2376041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pic>
              <p:nvPicPr>
                <p:cNvPr id="156" name="Picture 25" descr="https://www.zhev.com.cn/file/upload/202003/16/16-15-54-92-4872.jpeg"/>
                <p:cNvPicPr>
                  <a:picLocks noChangeAspect="1" noChangeArrowheads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120479" y="2250093"/>
                  <a:ext cx="4380513" cy="366454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7" name="Picture 2" descr="https://inews.gtimg.com/newsapp_bt/0/11323208449/1000"/>
                <p:cNvPicPr>
                  <a:picLocks noChangeAspect="1" noChangeArrowheads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929479" y="2223697"/>
                  <a:ext cx="4191000" cy="369093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158" name="组合 157"/>
                <p:cNvGrpSpPr/>
                <p:nvPr/>
              </p:nvGrpSpPr>
              <p:grpSpPr>
                <a:xfrm>
                  <a:off x="13504521" y="2223696"/>
                  <a:ext cx="9157955" cy="3690937"/>
                  <a:chOff x="2" y="3951633"/>
                  <a:chExt cx="9157955" cy="2743614"/>
                </a:xfrm>
              </p:grpSpPr>
              <p:pic>
                <p:nvPicPr>
                  <p:cNvPr id="165" name="Picture 19" descr="http://n.sinaimg.cn/sinacn20119/645/w829h616/20200303/253c-iqfqmat9400623.jpg"/>
                  <p:cNvPicPr>
                    <a:picLocks noChangeAspect="1" noChangeArrowheads="1"/>
                  </p:cNvPicPr>
                  <p:nvPr/>
                </p:nvPicPr>
                <p:blipFill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" y="3968874"/>
                    <a:ext cx="3203846" cy="272637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6" name="Picture 21" descr="http://images.haiwainet.cn/20200303/1583227363951539.jpe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793" t="16895" r="8227" b="10519"/>
                  <a:stretch/>
                </p:blipFill>
                <p:spPr bwMode="auto">
                  <a:xfrm>
                    <a:off x="5912027" y="3951633"/>
                    <a:ext cx="3245930" cy="274361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7" name="Picture 23" descr="http://5b0988e595225.cdn.sohucs.com/images/20200301/9fe5692b2dad472eb7252f601cd7c7c7.jpe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144" t="7088" b="17145"/>
                  <a:stretch/>
                </p:blipFill>
                <p:spPr bwMode="auto">
                  <a:xfrm>
                    <a:off x="3158521" y="3951633"/>
                    <a:ext cx="2735557" cy="274361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59" name="组合 158"/>
                <p:cNvGrpSpPr/>
                <p:nvPr/>
              </p:nvGrpSpPr>
              <p:grpSpPr>
                <a:xfrm>
                  <a:off x="22630722" y="2205278"/>
                  <a:ext cx="5631909" cy="3735751"/>
                  <a:chOff x="1619671" y="2678520"/>
                  <a:chExt cx="7074450" cy="2711678"/>
                </a:xfrm>
              </p:grpSpPr>
              <p:pic>
                <p:nvPicPr>
                  <p:cNvPr id="163" name="Picture 11" descr="http://5b0988e595225.cdn.sohucs.com/images/20200312/5d54764fec2f403e9ebaa11658c5753a.jpe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2995" t="25355" r="3681" b="8116"/>
                  <a:stretch/>
                </p:blipFill>
                <p:spPr bwMode="auto">
                  <a:xfrm>
                    <a:off x="5323101" y="2678520"/>
                    <a:ext cx="3371020" cy="271167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4" name="Picture 13" descr="https://p0.ssl.qhimgs4.com/t012bb5ad5e070b9119.jpg"/>
                  <p:cNvPicPr>
                    <a:picLocks noChangeAspect="1" noChangeArrowheads="1"/>
                  </p:cNvPicPr>
                  <p:nvPr/>
                </p:nvPicPr>
                <p:blipFill>
                  <a:blip r:embed="rId1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619671" y="2704671"/>
                    <a:ext cx="3692105" cy="2600325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60" name="组合 159"/>
                <p:cNvGrpSpPr/>
                <p:nvPr/>
              </p:nvGrpSpPr>
              <p:grpSpPr>
                <a:xfrm>
                  <a:off x="28262631" y="2241304"/>
                  <a:ext cx="6730801" cy="3699725"/>
                  <a:chOff x="272410" y="4186989"/>
                  <a:chExt cx="7185084" cy="2534494"/>
                </a:xfrm>
              </p:grpSpPr>
              <p:pic>
                <p:nvPicPr>
                  <p:cNvPr id="161" name="Picture 15" descr="https://i.guancha.cn/news/mainland/2020/03/11/20200311154106698.pn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417" t="8937" r="4877" b="5995"/>
                  <a:stretch/>
                </p:blipFill>
                <p:spPr bwMode="auto">
                  <a:xfrm>
                    <a:off x="272410" y="4186989"/>
                    <a:ext cx="3688405" cy="253449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2" name="Picture 17" descr="https://p0.ssl.qhimgs4.com/t0180e5cce02745e987.jpg"/>
                  <p:cNvPicPr>
                    <a:picLocks noChangeAspect="1" noChangeArrowheads="1"/>
                  </p:cNvPicPr>
                  <p:nvPr/>
                </p:nvPicPr>
                <p:blipFill>
                  <a:blip r:embed="rId1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960815" y="4186989"/>
                    <a:ext cx="3496679" cy="253449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grpSp>
            <p:nvGrpSpPr>
              <p:cNvPr id="170" name="组合 169"/>
              <p:cNvGrpSpPr/>
              <p:nvPr/>
            </p:nvGrpSpPr>
            <p:grpSpPr>
              <a:xfrm>
                <a:off x="78889608" y="2721391"/>
                <a:ext cx="34885928" cy="3767972"/>
                <a:chOff x="107504" y="2173057"/>
                <a:chExt cx="34885928" cy="3767972"/>
              </a:xfrm>
            </p:grpSpPr>
            <p:grpSp>
              <p:nvGrpSpPr>
                <p:cNvPr id="171" name="组合 170"/>
                <p:cNvGrpSpPr/>
                <p:nvPr/>
              </p:nvGrpSpPr>
              <p:grpSpPr>
                <a:xfrm>
                  <a:off x="107504" y="2173057"/>
                  <a:ext cx="4794564" cy="3741577"/>
                  <a:chOff x="1477965" y="3315151"/>
                  <a:chExt cx="5542307" cy="2376041"/>
                </a:xfrm>
              </p:grpSpPr>
              <p:pic>
                <p:nvPicPr>
                  <p:cNvPr id="184" name="Picture 5" descr="https://uploads.xuexila.com/allimg/2002/1189-200224164J1.png"/>
                  <p:cNvPicPr>
                    <a:picLocks noChangeAspect="1" noChangeArrowheads="1"/>
                  </p:cNvPicPr>
                  <p:nvPr/>
                </p:nvPicPr>
                <p:blipFill>
                  <a:blip r:embed="rId8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382294" y="3315151"/>
                    <a:ext cx="2637978" cy="2376041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5" name="Picture 7" descr="https://stc-new.8531.cn/assets/20200125/1579941425242_5e2bfe31159bb83e16c0f80d.jpeg"/>
                  <p:cNvPicPr>
                    <a:picLocks noChangeAspect="1" noChangeArrowheads="1"/>
                  </p:cNvPicPr>
                  <p:nvPr/>
                </p:nvPicPr>
                <p:blipFill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477965" y="3315151"/>
                    <a:ext cx="2904329" cy="2376041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pic>
              <p:nvPicPr>
                <p:cNvPr id="172" name="Picture 25" descr="https://www.zhev.com.cn/file/upload/202003/16/16-15-54-92-4872.jpeg"/>
                <p:cNvPicPr>
                  <a:picLocks noChangeAspect="1" noChangeArrowheads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120479" y="2250093"/>
                  <a:ext cx="4380513" cy="366454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3" name="Picture 2" descr="https://inews.gtimg.com/newsapp_bt/0/11323208449/1000"/>
                <p:cNvPicPr>
                  <a:picLocks noChangeAspect="1" noChangeArrowheads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929479" y="2223697"/>
                  <a:ext cx="4191000" cy="369093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174" name="组合 173"/>
                <p:cNvGrpSpPr/>
                <p:nvPr/>
              </p:nvGrpSpPr>
              <p:grpSpPr>
                <a:xfrm>
                  <a:off x="13504521" y="2223696"/>
                  <a:ext cx="9157955" cy="3690937"/>
                  <a:chOff x="2" y="3951633"/>
                  <a:chExt cx="9157955" cy="2743614"/>
                </a:xfrm>
              </p:grpSpPr>
              <p:pic>
                <p:nvPicPr>
                  <p:cNvPr id="181" name="Picture 19" descr="http://n.sinaimg.cn/sinacn20119/645/w829h616/20200303/253c-iqfqmat9400623.jpg"/>
                  <p:cNvPicPr>
                    <a:picLocks noChangeAspect="1" noChangeArrowheads="1"/>
                  </p:cNvPicPr>
                  <p:nvPr/>
                </p:nvPicPr>
                <p:blipFill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" y="3968874"/>
                    <a:ext cx="3203846" cy="272637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2" name="Picture 21" descr="http://images.haiwainet.cn/20200303/1583227363951539.jpe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793" t="16895" r="8227" b="10519"/>
                  <a:stretch/>
                </p:blipFill>
                <p:spPr bwMode="auto">
                  <a:xfrm>
                    <a:off x="5912027" y="3951633"/>
                    <a:ext cx="3245930" cy="274361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3" name="Picture 23" descr="http://5b0988e595225.cdn.sohucs.com/images/20200301/9fe5692b2dad472eb7252f601cd7c7c7.jpe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144" t="7088" b="17145"/>
                  <a:stretch/>
                </p:blipFill>
                <p:spPr bwMode="auto">
                  <a:xfrm>
                    <a:off x="3158521" y="3951633"/>
                    <a:ext cx="2735557" cy="274361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75" name="组合 174"/>
                <p:cNvGrpSpPr/>
                <p:nvPr/>
              </p:nvGrpSpPr>
              <p:grpSpPr>
                <a:xfrm>
                  <a:off x="22630722" y="2205278"/>
                  <a:ext cx="5631909" cy="3735751"/>
                  <a:chOff x="1619671" y="2678520"/>
                  <a:chExt cx="7074450" cy="2711678"/>
                </a:xfrm>
              </p:grpSpPr>
              <p:pic>
                <p:nvPicPr>
                  <p:cNvPr id="179" name="Picture 11" descr="http://5b0988e595225.cdn.sohucs.com/images/20200312/5d54764fec2f403e9ebaa11658c5753a.jpe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2995" t="25355" r="3681" b="8116"/>
                  <a:stretch/>
                </p:blipFill>
                <p:spPr bwMode="auto">
                  <a:xfrm>
                    <a:off x="5323101" y="2678520"/>
                    <a:ext cx="3371020" cy="271167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0" name="Picture 13" descr="https://p0.ssl.qhimgs4.com/t012bb5ad5e070b9119.jpg"/>
                  <p:cNvPicPr>
                    <a:picLocks noChangeAspect="1" noChangeArrowheads="1"/>
                  </p:cNvPicPr>
                  <p:nvPr/>
                </p:nvPicPr>
                <p:blipFill>
                  <a:blip r:embed="rId1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619671" y="2704671"/>
                    <a:ext cx="3692105" cy="2600325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76" name="组合 175"/>
                <p:cNvGrpSpPr/>
                <p:nvPr/>
              </p:nvGrpSpPr>
              <p:grpSpPr>
                <a:xfrm>
                  <a:off x="28262631" y="2241304"/>
                  <a:ext cx="6730801" cy="3699725"/>
                  <a:chOff x="272410" y="4186989"/>
                  <a:chExt cx="7185084" cy="2534494"/>
                </a:xfrm>
              </p:grpSpPr>
              <p:pic>
                <p:nvPicPr>
                  <p:cNvPr id="177" name="Picture 15" descr="https://i.guancha.cn/news/mainland/2020/03/11/20200311154106698.pn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417" t="8937" r="4877" b="5995"/>
                  <a:stretch/>
                </p:blipFill>
                <p:spPr bwMode="auto">
                  <a:xfrm>
                    <a:off x="272410" y="4186989"/>
                    <a:ext cx="3688405" cy="253449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8" name="Picture 17" descr="https://p0.ssl.qhimgs4.com/t0180e5cce02745e987.jpg"/>
                  <p:cNvPicPr>
                    <a:picLocks noChangeAspect="1" noChangeArrowheads="1"/>
                  </p:cNvPicPr>
                  <p:nvPr/>
                </p:nvPicPr>
                <p:blipFill>
                  <a:blip r:embed="rId1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960815" y="4186989"/>
                    <a:ext cx="3496679" cy="253449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</p:grpSp>
      <p:grpSp>
        <p:nvGrpSpPr>
          <p:cNvPr id="7" name="组合 6"/>
          <p:cNvGrpSpPr/>
          <p:nvPr/>
        </p:nvGrpSpPr>
        <p:grpSpPr>
          <a:xfrm>
            <a:off x="68942" y="2060849"/>
            <a:ext cx="8955313" cy="3304221"/>
            <a:chOff x="1" y="2655957"/>
            <a:chExt cx="8955313" cy="3304221"/>
          </a:xfrm>
        </p:grpSpPr>
        <p:pic>
          <p:nvPicPr>
            <p:cNvPr id="6148" name="Picture 4" descr="https://www.cn-healthcare.com/upload/20200228/1582876678259.jpg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2655957"/>
              <a:ext cx="4546598" cy="33042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0" name="Picture 6" descr="https://pic.vjshi.com/2020-02-09/b13bf2efe0e0f36109d7b2f82cfe0153/00004.jpg?x-oss-process=style/watermark"/>
            <p:cNvPicPr>
              <a:picLocks noChangeAspect="1" noChangeArrowheads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474" t="1448" r="18539" b="33551"/>
            <a:stretch/>
          </p:blipFill>
          <p:spPr bwMode="auto">
            <a:xfrm>
              <a:off x="4546598" y="2675704"/>
              <a:ext cx="4408716" cy="32844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组合 8"/>
          <p:cNvGrpSpPr/>
          <p:nvPr/>
        </p:nvGrpSpPr>
        <p:grpSpPr>
          <a:xfrm>
            <a:off x="448941" y="1399693"/>
            <a:ext cx="8083500" cy="3970318"/>
            <a:chOff x="448940" y="1399693"/>
            <a:chExt cx="8083500" cy="3970318"/>
          </a:xfrm>
        </p:grpSpPr>
        <p:sp>
          <p:nvSpPr>
            <p:cNvPr id="8" name="TextBox 7"/>
            <p:cNvSpPr txBox="1"/>
            <p:nvPr/>
          </p:nvSpPr>
          <p:spPr>
            <a:xfrm>
              <a:off x="448940" y="1399693"/>
              <a:ext cx="4320375" cy="397031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中国站在全球抗击新冠肺炎疫情的第一线，全力阻止了新冠肺炎在全球范围的蔓延，用中国速度为全球防疫准备争取了宝贵时间，用中国力量撑起了控制疫情蔓延的坚固防线。</a:t>
              </a:r>
              <a:endParaRPr lang="en-US" altLang="zh-CN" sz="2800" dirty="0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  <a:p>
              <a:r>
                <a:rPr lang="en-US" altLang="zh-CN" sz="28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 ——</a:t>
              </a:r>
              <a:r>
                <a:rPr lang="zh-CN" altLang="en-US" sz="28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王毅</a:t>
              </a:r>
              <a:r>
                <a:rPr lang="en-US" altLang="zh-CN" sz="28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《</a:t>
              </a:r>
              <a:r>
                <a:rPr lang="zh-CN" altLang="en-US" sz="28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全球抗疫，中国作答</a:t>
              </a:r>
              <a:r>
                <a:rPr lang="en-US" altLang="zh-CN" sz="28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》</a:t>
              </a:r>
              <a:endPara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pic>
          <p:nvPicPr>
            <p:cNvPr id="1026" name="Picture 2" descr="http://5b0988e595225.cdn.sohucs.com/images/20200303/e96108b464a34b1da985c1ade8c02b30.jpeg"/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92642" y="2060848"/>
              <a:ext cx="3739798" cy="33042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347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split orient="vert"/>
        <p:sndAc>
          <p:stSnd>
            <p:snd r:embed="rId4" name="breeze.wav"/>
          </p:stSnd>
        </p:sndAc>
      </p:transition>
    </mc:Choice>
    <mc:Fallback xmlns="">
      <p:transition>
        <p:split orient="vert"/>
        <p:sndAc>
          <p:stSnd>
            <p:snd r:embed="rId22" name="breez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0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022E-16 L -6.86545 0.00556 " pathEditMode="relative" rAng="0" ptsTypes="AA">
                                      <p:cBhvr>
                                        <p:cTn id="22" dur="8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3281" y="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preview.qiantucdn.com/58pic/35/63/95/38e58PICdfcS83e112kCI_PIC2018.jpg!w1024_new_102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46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://5b0988e595225.cdn.sohucs.com/images/20200219/cc86e6ee15524d8ea48f336b55cfbc4c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9" b="3090"/>
          <a:stretch/>
        </p:blipFill>
        <p:spPr bwMode="auto">
          <a:xfrm>
            <a:off x="0" y="-18514"/>
            <a:ext cx="9252520" cy="687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1349019" y="3573016"/>
            <a:ext cx="6445962" cy="1754310"/>
          </a:xfrm>
          <a:prstGeom prst="rect">
            <a:avLst/>
          </a:prstGeom>
          <a:noFill/>
        </p:spPr>
        <p:txBody>
          <a:bodyPr wrap="none" lIns="91423" tIns="45712" rIns="91423" bIns="45712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zh-CN" alt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让我们相约在校园！</a:t>
            </a:r>
            <a:endParaRPr lang="en-US" altLang="zh-CN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  <a:p>
            <a:pPr algn="ctr"/>
            <a:r>
              <a:rPr lang="zh-CN" alt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再见</a:t>
            </a:r>
            <a:r>
              <a:rPr lang="en-US" altLang="zh-CN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!</a:t>
            </a:r>
            <a:endParaRPr lang="zh-CN" alt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87353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288609" y="1125221"/>
            <a:ext cx="8659654" cy="5382895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rtlCol="0" anchor="ctr"/>
          <a:lstStyle/>
          <a:p>
            <a:pPr algn="ctr" fontAlgn="auto"/>
            <a:endParaRPr lang="zh-CN" altLang="en-US" sz="2400" noProof="1"/>
          </a:p>
        </p:txBody>
      </p:sp>
      <p:sp>
        <p:nvSpPr>
          <p:cNvPr id="7178" name="矩形 3"/>
          <p:cNvSpPr/>
          <p:nvPr/>
        </p:nvSpPr>
        <p:spPr>
          <a:xfrm>
            <a:off x="316695" y="1529891"/>
            <a:ext cx="8454628" cy="4670081"/>
          </a:xfrm>
          <a:prstGeom prst="rect">
            <a:avLst/>
          </a:prstGeom>
          <a:noFill/>
          <a:ln w="9525">
            <a:noFill/>
          </a:ln>
        </p:spPr>
        <p:txBody>
          <a:bodyPr wrap="square" lIns="91423" tIns="45712" rIns="91423" bIns="45712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3200" b="1" dirty="0">
                <a:solidFill>
                  <a:srgbClr val="9DC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</a:t>
            </a:r>
            <a:r>
              <a:rPr lang="zh-CN" altLang="en-US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王毅：“中国奉行独立自主。中国将继续坚持</a:t>
            </a:r>
            <a:r>
              <a:rPr lang="zh-CN" altLang="en-US" sz="3200" b="1" u="sng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独立自主的和平外交政策</a:t>
            </a:r>
            <a:r>
              <a:rPr lang="zh-CN" altLang="en-US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，既不依附，也不胁迫。继续</a:t>
            </a:r>
            <a:r>
              <a:rPr lang="zh-CN" altLang="en-US" sz="3200" b="1" u="sng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坚定维护国家核心利益和正当权益</a:t>
            </a:r>
            <a:r>
              <a:rPr lang="zh-CN" altLang="en-US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，不畏强权，不惧压力。继续践行主权平等、不干涉内政等</a:t>
            </a:r>
            <a:r>
              <a:rPr lang="en-US" altLang="zh-CN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《</a:t>
            </a:r>
            <a:r>
              <a:rPr lang="zh-CN" altLang="en-US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联合国宪章</a:t>
            </a:r>
            <a:r>
              <a:rPr lang="en-US" altLang="zh-CN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》</a:t>
            </a:r>
            <a:r>
              <a:rPr lang="zh-CN" altLang="en-US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基本原则，永不称霸，永不扩张。</a:t>
            </a:r>
            <a:r>
              <a:rPr lang="zh-CN" altLang="en-US" sz="3200" b="1" u="sng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和平发展早已写入中国宪法，始终是中国外交的基石</a:t>
            </a:r>
            <a:r>
              <a:rPr lang="zh-CN" altLang="en-US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。”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7" name="组合 16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9" name="直接连接符 18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1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8" name="PA_图片 13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  <p:pic>
        <p:nvPicPr>
          <p:cNvPr id="4" name="已录下的声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95" y="7837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7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755820" y="3290001"/>
            <a:ext cx="3671650" cy="1504296"/>
            <a:chOff x="4947381" y="1987643"/>
            <a:chExt cx="2606349" cy="1152002"/>
          </a:xfrm>
          <a:solidFill>
            <a:srgbClr val="9DC3E6"/>
          </a:solidFill>
        </p:grpSpPr>
        <p:sp>
          <p:nvSpPr>
            <p:cNvPr id="3" name="Freeform 2"/>
            <p:cNvSpPr/>
            <p:nvPr/>
          </p:nvSpPr>
          <p:spPr>
            <a:xfrm>
              <a:off x="5536801" y="2191518"/>
              <a:ext cx="2016929" cy="693176"/>
            </a:xfrm>
            <a:custGeom>
              <a:avLst/>
              <a:gdLst>
                <a:gd name="connsiteX0" fmla="*/ 3475 w 21600"/>
                <a:gd name="connsiteY0" fmla="*/ 0 h 21600"/>
                <a:gd name="connsiteX1" fmla="*/ 18125 w 21600"/>
                <a:gd name="connsiteY1" fmla="*/ 0 h 21600"/>
                <a:gd name="connsiteX2" fmla="*/ 21600 w 21600"/>
                <a:gd name="connsiteY2" fmla="*/ 10800 h 21600"/>
                <a:gd name="connsiteX3" fmla="*/ 18125 w 21600"/>
                <a:gd name="connsiteY3" fmla="*/ 21600 h 21600"/>
                <a:gd name="connsiteX4" fmla="*/ 3475 w 21600"/>
                <a:gd name="connsiteY4" fmla="*/ 21600 h 21600"/>
                <a:gd name="connsiteX5" fmla="*/ 0 w 21600"/>
                <a:gd name="connsiteY5" fmla="*/ 10800 h 21600"/>
                <a:gd name="connsiteX6" fmla="*/ 3475 w 21600"/>
                <a:gd name="connsiteY6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600">
                  <a:moveTo>
                    <a:pt x="3475" y="0"/>
                  </a:moveTo>
                  <a:lnTo>
                    <a:pt x="18125" y="0"/>
                  </a:lnTo>
                  <a:cubicBezTo>
                    <a:pt x="20044" y="0"/>
                    <a:pt x="21600" y="4835"/>
                    <a:pt x="21600" y="10800"/>
                  </a:cubicBezTo>
                  <a:cubicBezTo>
                    <a:pt x="21600" y="16765"/>
                    <a:pt x="20044" y="21600"/>
                    <a:pt x="18125" y="21600"/>
                  </a:cubicBezTo>
                  <a:lnTo>
                    <a:pt x="3475" y="21600"/>
                  </a:lnTo>
                  <a:cubicBezTo>
                    <a:pt x="1556" y="21600"/>
                    <a:pt x="0" y="16765"/>
                    <a:pt x="0" y="10800"/>
                  </a:cubicBezTo>
                  <a:cubicBezTo>
                    <a:pt x="0" y="4835"/>
                    <a:pt x="1556" y="0"/>
                    <a:pt x="3475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style>
            <a:lnRef idx="2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lnRef>
            <a:fillRef idx="1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fillRef>
            <a:effectRef idx="0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13939" tIns="128495" rIns="296250" bIns="128495" numCol="1" spcCol="1270" anchor="ctr" anchorCtr="0">
              <a:noAutofit/>
            </a:bodyPr>
            <a:lstStyle/>
            <a:p>
              <a:pPr marL="180964" lvl="1" indent="-180964" defTabSz="749887">
                <a:lnSpc>
                  <a:spcPct val="90000"/>
                </a:lnSpc>
                <a:spcAft>
                  <a:spcPct val="15000"/>
                </a:spcAft>
                <a:buChar char="•"/>
              </a:pPr>
              <a:endParaRPr lang="id-ID" sz="1700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  <a:p>
              <a:pPr marL="180964" lvl="1" indent="-180964" defTabSz="749887">
                <a:lnSpc>
                  <a:spcPct val="90000"/>
                </a:lnSpc>
                <a:spcAft>
                  <a:spcPct val="15000"/>
                </a:spcAft>
                <a:buChar char="•"/>
              </a:pPr>
              <a:endParaRPr lang="id-ID" sz="1700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947381" y="1987643"/>
              <a:ext cx="1152002" cy="1152002"/>
              <a:chOff x="4787727" y="2228943"/>
              <a:chExt cx="1152002" cy="1152002"/>
            </a:xfrm>
            <a:grpFill/>
          </p:grpSpPr>
          <p:sp>
            <p:nvSpPr>
              <p:cNvPr id="10" name="Freeform 9"/>
              <p:cNvSpPr/>
              <p:nvPr/>
            </p:nvSpPr>
            <p:spPr>
              <a:xfrm>
                <a:off x="4787727" y="2228943"/>
                <a:ext cx="1152002" cy="1152002"/>
              </a:xfrm>
              <a:custGeom>
                <a:avLst/>
                <a:gdLst>
                  <a:gd name="connsiteX0" fmla="*/ 0 w 1152002"/>
                  <a:gd name="connsiteY0" fmla="*/ 576001 h 1152002"/>
                  <a:gd name="connsiteX1" fmla="*/ 576001 w 1152002"/>
                  <a:gd name="connsiteY1" fmla="*/ 0 h 1152002"/>
                  <a:gd name="connsiteX2" fmla="*/ 1152002 w 1152002"/>
                  <a:gd name="connsiteY2" fmla="*/ 576001 h 1152002"/>
                  <a:gd name="connsiteX3" fmla="*/ 576001 w 1152002"/>
                  <a:gd name="connsiteY3" fmla="*/ 1152002 h 1152002"/>
                  <a:gd name="connsiteX4" fmla="*/ 0 w 1152002"/>
                  <a:gd name="connsiteY4" fmla="*/ 576001 h 115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2002" h="1152002">
                    <a:moveTo>
                      <a:pt x="0" y="576001"/>
                    </a:moveTo>
                    <a:cubicBezTo>
                      <a:pt x="0" y="257884"/>
                      <a:pt x="257884" y="0"/>
                      <a:pt x="576001" y="0"/>
                    </a:cubicBezTo>
                    <a:cubicBezTo>
                      <a:pt x="894118" y="0"/>
                      <a:pt x="1152002" y="257884"/>
                      <a:pt x="1152002" y="576001"/>
                    </a:cubicBezTo>
                    <a:cubicBezTo>
                      <a:pt x="1152002" y="894118"/>
                      <a:pt x="894118" y="1152002"/>
                      <a:pt x="576001" y="1152002"/>
                    </a:cubicBezTo>
                    <a:cubicBezTo>
                      <a:pt x="257884" y="1152002"/>
                      <a:pt x="0" y="894118"/>
                      <a:pt x="0" y="576001"/>
                    </a:cubicBezTo>
                    <a:close/>
                  </a:path>
                </a:pathLst>
              </a:custGeom>
              <a:solidFill>
                <a:srgbClr val="5B9BD5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hueOff val="337438"/>
                  <a:satOff val="17272"/>
                  <a:lumOff val="7255"/>
                  <a:alphaOff val="0"/>
                </a:schemeClr>
              </a:fillRef>
              <a:effectRef idx="0">
                <a:schemeClr val="accent3">
                  <a:hueOff val="337438"/>
                  <a:satOff val="17272"/>
                  <a:lumOff val="7255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96005" tIns="196005" rIns="196005" bIns="196005" numCol="1" spcCol="1270" anchor="ctr" anchorCtr="0">
                <a:noAutofit/>
              </a:bodyPr>
              <a:lstStyle/>
              <a:p>
                <a:pPr algn="ctr" defTabSz="1265474">
                  <a:lnSpc>
                    <a:spcPct val="90000"/>
                  </a:lnSpc>
                  <a:spcAft>
                    <a:spcPct val="35000"/>
                  </a:spcAft>
                </a:pPr>
                <a:endParaRPr lang="id-ID" sz="2900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1" name="Freeform 29"/>
              <p:cNvSpPr>
                <a:spLocks noChangeAspect="1" noEditPoints="1"/>
              </p:cNvSpPr>
              <p:nvPr/>
            </p:nvSpPr>
            <p:spPr bwMode="auto">
              <a:xfrm>
                <a:off x="5228218" y="2616169"/>
                <a:ext cx="410001" cy="426051"/>
              </a:xfrm>
              <a:custGeom>
                <a:avLst/>
                <a:gdLst>
                  <a:gd name="T0" fmla="*/ 320 w 357"/>
                  <a:gd name="T1" fmla="*/ 129 h 371"/>
                  <a:gd name="T2" fmla="*/ 212 w 357"/>
                  <a:gd name="T3" fmla="*/ 10 h 371"/>
                  <a:gd name="T4" fmla="*/ 23 w 357"/>
                  <a:gd name="T5" fmla="*/ 201 h 371"/>
                  <a:gd name="T6" fmla="*/ 7 w 357"/>
                  <a:gd name="T7" fmla="*/ 257 h 371"/>
                  <a:gd name="T8" fmla="*/ 59 w 357"/>
                  <a:gd name="T9" fmla="*/ 285 h 371"/>
                  <a:gd name="T10" fmla="*/ 74 w 357"/>
                  <a:gd name="T11" fmla="*/ 280 h 371"/>
                  <a:gd name="T12" fmla="*/ 106 w 357"/>
                  <a:gd name="T13" fmla="*/ 299 h 371"/>
                  <a:gd name="T14" fmla="*/ 129 w 357"/>
                  <a:gd name="T15" fmla="*/ 352 h 371"/>
                  <a:gd name="T16" fmla="*/ 151 w 357"/>
                  <a:gd name="T17" fmla="*/ 368 h 371"/>
                  <a:gd name="T18" fmla="*/ 192 w 357"/>
                  <a:gd name="T19" fmla="*/ 353 h 371"/>
                  <a:gd name="T20" fmla="*/ 201 w 357"/>
                  <a:gd name="T21" fmla="*/ 334 h 371"/>
                  <a:gd name="T22" fmla="*/ 181 w 357"/>
                  <a:gd name="T23" fmla="*/ 317 h 371"/>
                  <a:gd name="T24" fmla="*/ 162 w 357"/>
                  <a:gd name="T25" fmla="*/ 274 h 371"/>
                  <a:gd name="T26" fmla="*/ 182 w 357"/>
                  <a:gd name="T27" fmla="*/ 252 h 371"/>
                  <a:gd name="T28" fmla="*/ 331 w 357"/>
                  <a:gd name="T29" fmla="*/ 288 h 371"/>
                  <a:gd name="T30" fmla="*/ 320 w 357"/>
                  <a:gd name="T31" fmla="*/ 129 h 371"/>
                  <a:gd name="T32" fmla="*/ 309 w 357"/>
                  <a:gd name="T33" fmla="*/ 249 h 371"/>
                  <a:gd name="T34" fmla="*/ 240 w 357"/>
                  <a:gd name="T35" fmla="*/ 164 h 371"/>
                  <a:gd name="T36" fmla="*/ 225 w 357"/>
                  <a:gd name="T37" fmla="*/ 52 h 371"/>
                  <a:gd name="T38" fmla="*/ 292 w 357"/>
                  <a:gd name="T39" fmla="*/ 143 h 371"/>
                  <a:gd name="T40" fmla="*/ 309 w 357"/>
                  <a:gd name="T41" fmla="*/ 249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7" h="371">
                    <a:moveTo>
                      <a:pt x="320" y="129"/>
                    </a:moveTo>
                    <a:cubicBezTo>
                      <a:pt x="289" y="56"/>
                      <a:pt x="238" y="0"/>
                      <a:pt x="212" y="10"/>
                    </a:cubicBezTo>
                    <a:cubicBezTo>
                      <a:pt x="168" y="28"/>
                      <a:pt x="238" y="113"/>
                      <a:pt x="23" y="201"/>
                    </a:cubicBezTo>
                    <a:cubicBezTo>
                      <a:pt x="4" y="208"/>
                      <a:pt x="0" y="239"/>
                      <a:pt x="7" y="257"/>
                    </a:cubicBezTo>
                    <a:cubicBezTo>
                      <a:pt x="15" y="275"/>
                      <a:pt x="41" y="293"/>
                      <a:pt x="59" y="285"/>
                    </a:cubicBezTo>
                    <a:cubicBezTo>
                      <a:pt x="62" y="284"/>
                      <a:pt x="74" y="280"/>
                      <a:pt x="74" y="280"/>
                    </a:cubicBezTo>
                    <a:cubicBezTo>
                      <a:pt x="87" y="298"/>
                      <a:pt x="101" y="287"/>
                      <a:pt x="106" y="299"/>
                    </a:cubicBezTo>
                    <a:cubicBezTo>
                      <a:pt x="112" y="312"/>
                      <a:pt x="125" y="342"/>
                      <a:pt x="129" y="352"/>
                    </a:cubicBezTo>
                    <a:cubicBezTo>
                      <a:pt x="134" y="362"/>
                      <a:pt x="144" y="371"/>
                      <a:pt x="151" y="368"/>
                    </a:cubicBezTo>
                    <a:cubicBezTo>
                      <a:pt x="158" y="366"/>
                      <a:pt x="182" y="356"/>
                      <a:pt x="192" y="353"/>
                    </a:cubicBezTo>
                    <a:cubicBezTo>
                      <a:pt x="201" y="349"/>
                      <a:pt x="203" y="341"/>
                      <a:pt x="201" y="334"/>
                    </a:cubicBezTo>
                    <a:cubicBezTo>
                      <a:pt x="197" y="327"/>
                      <a:pt x="185" y="325"/>
                      <a:pt x="181" y="317"/>
                    </a:cubicBezTo>
                    <a:cubicBezTo>
                      <a:pt x="178" y="309"/>
                      <a:pt x="166" y="282"/>
                      <a:pt x="162" y="274"/>
                    </a:cubicBezTo>
                    <a:cubicBezTo>
                      <a:pt x="158" y="262"/>
                      <a:pt x="168" y="253"/>
                      <a:pt x="182" y="252"/>
                    </a:cubicBezTo>
                    <a:cubicBezTo>
                      <a:pt x="280" y="241"/>
                      <a:pt x="298" y="302"/>
                      <a:pt x="331" y="288"/>
                    </a:cubicBezTo>
                    <a:cubicBezTo>
                      <a:pt x="357" y="278"/>
                      <a:pt x="352" y="203"/>
                      <a:pt x="320" y="129"/>
                    </a:cubicBezTo>
                    <a:close/>
                    <a:moveTo>
                      <a:pt x="309" y="249"/>
                    </a:moveTo>
                    <a:cubicBezTo>
                      <a:pt x="303" y="251"/>
                      <a:pt x="265" y="221"/>
                      <a:pt x="240" y="164"/>
                    </a:cubicBezTo>
                    <a:cubicBezTo>
                      <a:pt x="216" y="106"/>
                      <a:pt x="219" y="54"/>
                      <a:pt x="225" y="52"/>
                    </a:cubicBezTo>
                    <a:cubicBezTo>
                      <a:pt x="230" y="49"/>
                      <a:pt x="268" y="86"/>
                      <a:pt x="292" y="143"/>
                    </a:cubicBezTo>
                    <a:cubicBezTo>
                      <a:pt x="317" y="201"/>
                      <a:pt x="315" y="247"/>
                      <a:pt x="309" y="2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12" name="Freeform 11"/>
            <p:cNvSpPr/>
            <p:nvPr/>
          </p:nvSpPr>
          <p:spPr>
            <a:xfrm>
              <a:off x="6220812" y="2368783"/>
              <a:ext cx="1137799" cy="380281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9BD5"/>
            </a:solidFill>
            <a:ln>
              <a:solidFill>
                <a:schemeClr val="bg1"/>
              </a:solidFill>
            </a:ln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17" tIns="-1" rIns="0" bIns="0" numCol="1" spcCol="1270" anchor="ctr" anchorCtr="0">
              <a:noAutofit/>
            </a:bodyPr>
            <a:lstStyle/>
            <a:p>
              <a:pPr algn="ctr" defTabSz="843226">
                <a:lnSpc>
                  <a:spcPct val="90000"/>
                </a:lnSpc>
                <a:spcAft>
                  <a:spcPct val="35000"/>
                </a:spcAft>
              </a:pPr>
              <a:r>
                <a:rPr lang="zh-CN" altLang="id-ID" sz="2800" b="1" dirty="0">
                  <a:solidFill>
                    <a:schemeClr val="bg1"/>
                  </a:solidFill>
                  <a:latin typeface="华文新魏" panose="02010800040101010101" pitchFamily="2" charset="-122"/>
                  <a:ea typeface="华文新魏" panose="02010800040101010101" pitchFamily="2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外交宗旨</a:t>
              </a:r>
            </a:p>
          </p:txBody>
        </p:sp>
      </p:grpSp>
      <p:cxnSp>
        <p:nvCxnSpPr>
          <p:cNvPr id="2" name="Straight Connector 18"/>
          <p:cNvCxnSpPr/>
          <p:nvPr/>
        </p:nvCxnSpPr>
        <p:spPr>
          <a:xfrm>
            <a:off x="5769161" y="3960624"/>
            <a:ext cx="0" cy="395671"/>
          </a:xfrm>
          <a:prstGeom prst="line">
            <a:avLst/>
          </a:prstGeom>
          <a:ln w="25400" cmpd="sng">
            <a:solidFill>
              <a:schemeClr val="bg1">
                <a:lumMod val="65000"/>
              </a:scheme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214996" y="4986098"/>
            <a:ext cx="3319463" cy="1323423"/>
          </a:xfrm>
          <a:prstGeom prst="rect">
            <a:avLst/>
          </a:prstGeom>
        </p:spPr>
        <p:txBody>
          <a:bodyPr wrap="square" lIns="91423" tIns="45712" rIns="91423" bIns="45712">
            <a:spAutoFit/>
          </a:bodyPr>
          <a:lstStyle/>
          <a:p>
            <a:pPr algn="ctr">
              <a:defRPr/>
            </a:pPr>
            <a:r>
              <a:rPr lang="zh-CN" altLang="en-US" sz="4000" b="1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Open Sans" panose="020B0606030504020204" pitchFamily="34" charset="0"/>
                <a:sym typeface="Times New Roman" panose="02020603050405020304" pitchFamily="18" charset="0"/>
              </a:rPr>
              <a:t>维护世界和平</a:t>
            </a:r>
          </a:p>
          <a:p>
            <a:pPr algn="ctr">
              <a:defRPr/>
            </a:pPr>
            <a:r>
              <a:rPr lang="zh-CN" altLang="en-US" sz="4000" b="1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Open Sans" panose="020B0606030504020204" pitchFamily="34" charset="0"/>
                <a:sym typeface="Times New Roman" panose="02020603050405020304" pitchFamily="18" charset="0"/>
              </a:rPr>
              <a:t>促进共同发展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067933" y="4986090"/>
            <a:ext cx="3495675" cy="1323423"/>
          </a:xfrm>
          <a:prstGeom prst="rect">
            <a:avLst/>
          </a:prstGeom>
        </p:spPr>
        <p:txBody>
          <a:bodyPr wrap="square" lIns="91423" tIns="45712" rIns="91423" bIns="45712">
            <a:spAutoFit/>
          </a:bodyPr>
          <a:lstStyle/>
          <a:p>
            <a:pPr algn="ctr">
              <a:defRPr/>
            </a:pPr>
            <a:r>
              <a:rPr lang="zh-CN" altLang="en-US" sz="4000" b="1" dirty="0">
                <a:solidFill>
                  <a:schemeClr val="accent5">
                    <a:lumMod val="50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Open Sans" panose="020B0606030504020204" pitchFamily="34" charset="0"/>
                <a:sym typeface="Times New Roman" panose="02020603050405020304" pitchFamily="18" charset="0"/>
              </a:rPr>
              <a:t>国家利益</a:t>
            </a:r>
          </a:p>
          <a:p>
            <a:pPr algn="ctr">
              <a:defRPr/>
            </a:pPr>
            <a:r>
              <a:rPr lang="zh-CN" altLang="en-US" sz="4000" b="1" dirty="0">
                <a:solidFill>
                  <a:schemeClr val="accent5">
                    <a:lumMod val="50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Open Sans" panose="020B0606030504020204" pitchFamily="34" charset="0"/>
                <a:sym typeface="Times New Roman" panose="02020603050405020304" pitchFamily="18" charset="0"/>
              </a:rPr>
              <a:t>高于一切</a:t>
            </a:r>
          </a:p>
        </p:txBody>
      </p:sp>
      <p:grpSp>
        <p:nvGrpSpPr>
          <p:cNvPr id="26" name="Group 17"/>
          <p:cNvGrpSpPr/>
          <p:nvPr/>
        </p:nvGrpSpPr>
        <p:grpSpPr>
          <a:xfrm>
            <a:off x="2921211" y="947098"/>
            <a:ext cx="3598827" cy="1504296"/>
            <a:chOff x="4947381" y="1987643"/>
            <a:chExt cx="2606349" cy="1152002"/>
          </a:xfrm>
          <a:solidFill>
            <a:srgbClr val="9DC3E6"/>
          </a:solidFill>
        </p:grpSpPr>
        <p:sp>
          <p:nvSpPr>
            <p:cNvPr id="27" name="Freeform 2"/>
            <p:cNvSpPr/>
            <p:nvPr/>
          </p:nvSpPr>
          <p:spPr>
            <a:xfrm>
              <a:off x="5536801" y="2191518"/>
              <a:ext cx="2016929" cy="693176"/>
            </a:xfrm>
            <a:custGeom>
              <a:avLst/>
              <a:gdLst>
                <a:gd name="connsiteX0" fmla="*/ 3475 w 21600"/>
                <a:gd name="connsiteY0" fmla="*/ 0 h 21600"/>
                <a:gd name="connsiteX1" fmla="*/ 18125 w 21600"/>
                <a:gd name="connsiteY1" fmla="*/ 0 h 21600"/>
                <a:gd name="connsiteX2" fmla="*/ 21600 w 21600"/>
                <a:gd name="connsiteY2" fmla="*/ 10800 h 21600"/>
                <a:gd name="connsiteX3" fmla="*/ 18125 w 21600"/>
                <a:gd name="connsiteY3" fmla="*/ 21600 h 21600"/>
                <a:gd name="connsiteX4" fmla="*/ 3475 w 21600"/>
                <a:gd name="connsiteY4" fmla="*/ 21600 h 21600"/>
                <a:gd name="connsiteX5" fmla="*/ 0 w 21600"/>
                <a:gd name="connsiteY5" fmla="*/ 10800 h 21600"/>
                <a:gd name="connsiteX6" fmla="*/ 3475 w 21600"/>
                <a:gd name="connsiteY6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600">
                  <a:moveTo>
                    <a:pt x="3475" y="0"/>
                  </a:moveTo>
                  <a:lnTo>
                    <a:pt x="18125" y="0"/>
                  </a:lnTo>
                  <a:cubicBezTo>
                    <a:pt x="20044" y="0"/>
                    <a:pt x="21600" y="4835"/>
                    <a:pt x="21600" y="10800"/>
                  </a:cubicBezTo>
                  <a:cubicBezTo>
                    <a:pt x="21600" y="16765"/>
                    <a:pt x="20044" y="21600"/>
                    <a:pt x="18125" y="21600"/>
                  </a:cubicBezTo>
                  <a:lnTo>
                    <a:pt x="3475" y="21600"/>
                  </a:lnTo>
                  <a:cubicBezTo>
                    <a:pt x="1556" y="21600"/>
                    <a:pt x="0" y="16765"/>
                    <a:pt x="0" y="10800"/>
                  </a:cubicBezTo>
                  <a:cubicBezTo>
                    <a:pt x="0" y="4835"/>
                    <a:pt x="1556" y="0"/>
                    <a:pt x="3475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lnRef>
            <a:fillRef idx="1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fillRef>
            <a:effectRef idx="0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13939" tIns="128495" rIns="296250" bIns="128495" numCol="1" spcCol="1270" anchor="ctr" anchorCtr="0">
              <a:noAutofit/>
            </a:bodyPr>
            <a:lstStyle/>
            <a:p>
              <a:pPr marL="180964" lvl="1" indent="-180964" defTabSz="749887">
                <a:lnSpc>
                  <a:spcPct val="90000"/>
                </a:lnSpc>
                <a:spcAft>
                  <a:spcPct val="15000"/>
                </a:spcAft>
                <a:buChar char="•"/>
              </a:pPr>
              <a:endParaRPr lang="id-ID" sz="1700" dirty="0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  <a:p>
              <a:pPr marL="180964" lvl="1" indent="-180964" defTabSz="749887">
                <a:lnSpc>
                  <a:spcPct val="90000"/>
                </a:lnSpc>
                <a:spcAft>
                  <a:spcPct val="15000"/>
                </a:spcAft>
                <a:buChar char="•"/>
              </a:pPr>
              <a:endParaRPr lang="id-ID" sz="1700" dirty="0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grpSp>
          <p:nvGrpSpPr>
            <p:cNvPr id="28" name="Group 8"/>
            <p:cNvGrpSpPr/>
            <p:nvPr/>
          </p:nvGrpSpPr>
          <p:grpSpPr>
            <a:xfrm>
              <a:off x="4947381" y="1987643"/>
              <a:ext cx="1152002" cy="1152002"/>
              <a:chOff x="4787727" y="2228943"/>
              <a:chExt cx="1152002" cy="1152002"/>
            </a:xfrm>
            <a:grpFill/>
          </p:grpSpPr>
          <p:sp>
            <p:nvSpPr>
              <p:cNvPr id="30" name="Freeform 9"/>
              <p:cNvSpPr/>
              <p:nvPr/>
            </p:nvSpPr>
            <p:spPr>
              <a:xfrm>
                <a:off x="4787727" y="2228943"/>
                <a:ext cx="1152002" cy="1152002"/>
              </a:xfrm>
              <a:custGeom>
                <a:avLst/>
                <a:gdLst>
                  <a:gd name="connsiteX0" fmla="*/ 0 w 1152002"/>
                  <a:gd name="connsiteY0" fmla="*/ 576001 h 1152002"/>
                  <a:gd name="connsiteX1" fmla="*/ 576001 w 1152002"/>
                  <a:gd name="connsiteY1" fmla="*/ 0 h 1152002"/>
                  <a:gd name="connsiteX2" fmla="*/ 1152002 w 1152002"/>
                  <a:gd name="connsiteY2" fmla="*/ 576001 h 1152002"/>
                  <a:gd name="connsiteX3" fmla="*/ 576001 w 1152002"/>
                  <a:gd name="connsiteY3" fmla="*/ 1152002 h 1152002"/>
                  <a:gd name="connsiteX4" fmla="*/ 0 w 1152002"/>
                  <a:gd name="connsiteY4" fmla="*/ 576001 h 115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2002" h="1152002">
                    <a:moveTo>
                      <a:pt x="0" y="576001"/>
                    </a:moveTo>
                    <a:cubicBezTo>
                      <a:pt x="0" y="257884"/>
                      <a:pt x="257884" y="0"/>
                      <a:pt x="576001" y="0"/>
                    </a:cubicBezTo>
                    <a:cubicBezTo>
                      <a:pt x="894118" y="0"/>
                      <a:pt x="1152002" y="257884"/>
                      <a:pt x="1152002" y="576001"/>
                    </a:cubicBezTo>
                    <a:cubicBezTo>
                      <a:pt x="1152002" y="894118"/>
                      <a:pt x="894118" y="1152002"/>
                      <a:pt x="576001" y="1152002"/>
                    </a:cubicBezTo>
                    <a:cubicBezTo>
                      <a:pt x="257884" y="1152002"/>
                      <a:pt x="0" y="894118"/>
                      <a:pt x="0" y="576001"/>
                    </a:cubicBezTo>
                    <a:close/>
                  </a:path>
                </a:pathLst>
              </a:custGeom>
              <a:solidFill>
                <a:srgbClr val="FFC000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hueOff val="337438"/>
                  <a:satOff val="17272"/>
                  <a:lumOff val="7255"/>
                  <a:alphaOff val="0"/>
                </a:schemeClr>
              </a:fillRef>
              <a:effectRef idx="0">
                <a:schemeClr val="accent3">
                  <a:hueOff val="337438"/>
                  <a:satOff val="17272"/>
                  <a:lumOff val="7255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96005" tIns="196005" rIns="196005" bIns="196005" numCol="1" spcCol="1270" anchor="ctr" anchorCtr="0">
                <a:noAutofit/>
              </a:bodyPr>
              <a:lstStyle/>
              <a:p>
                <a:pPr algn="ctr" defTabSz="1265474">
                  <a:lnSpc>
                    <a:spcPct val="90000"/>
                  </a:lnSpc>
                  <a:spcAft>
                    <a:spcPct val="35000"/>
                  </a:spcAft>
                </a:pPr>
                <a:endParaRPr lang="id-ID" sz="2900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31" name="Freeform 29"/>
              <p:cNvSpPr>
                <a:spLocks noChangeAspect="1" noEditPoints="1"/>
              </p:cNvSpPr>
              <p:nvPr/>
            </p:nvSpPr>
            <p:spPr bwMode="auto">
              <a:xfrm>
                <a:off x="5228218" y="2616169"/>
                <a:ext cx="410001" cy="426051"/>
              </a:xfrm>
              <a:custGeom>
                <a:avLst/>
                <a:gdLst>
                  <a:gd name="T0" fmla="*/ 320 w 357"/>
                  <a:gd name="T1" fmla="*/ 129 h 371"/>
                  <a:gd name="T2" fmla="*/ 212 w 357"/>
                  <a:gd name="T3" fmla="*/ 10 h 371"/>
                  <a:gd name="T4" fmla="*/ 23 w 357"/>
                  <a:gd name="T5" fmla="*/ 201 h 371"/>
                  <a:gd name="T6" fmla="*/ 7 w 357"/>
                  <a:gd name="T7" fmla="*/ 257 h 371"/>
                  <a:gd name="T8" fmla="*/ 59 w 357"/>
                  <a:gd name="T9" fmla="*/ 285 h 371"/>
                  <a:gd name="T10" fmla="*/ 74 w 357"/>
                  <a:gd name="T11" fmla="*/ 280 h 371"/>
                  <a:gd name="T12" fmla="*/ 106 w 357"/>
                  <a:gd name="T13" fmla="*/ 299 h 371"/>
                  <a:gd name="T14" fmla="*/ 129 w 357"/>
                  <a:gd name="T15" fmla="*/ 352 h 371"/>
                  <a:gd name="T16" fmla="*/ 151 w 357"/>
                  <a:gd name="T17" fmla="*/ 368 h 371"/>
                  <a:gd name="T18" fmla="*/ 192 w 357"/>
                  <a:gd name="T19" fmla="*/ 353 h 371"/>
                  <a:gd name="T20" fmla="*/ 201 w 357"/>
                  <a:gd name="T21" fmla="*/ 334 h 371"/>
                  <a:gd name="T22" fmla="*/ 181 w 357"/>
                  <a:gd name="T23" fmla="*/ 317 h 371"/>
                  <a:gd name="T24" fmla="*/ 162 w 357"/>
                  <a:gd name="T25" fmla="*/ 274 h 371"/>
                  <a:gd name="T26" fmla="*/ 182 w 357"/>
                  <a:gd name="T27" fmla="*/ 252 h 371"/>
                  <a:gd name="T28" fmla="*/ 331 w 357"/>
                  <a:gd name="T29" fmla="*/ 288 h 371"/>
                  <a:gd name="T30" fmla="*/ 320 w 357"/>
                  <a:gd name="T31" fmla="*/ 129 h 371"/>
                  <a:gd name="T32" fmla="*/ 309 w 357"/>
                  <a:gd name="T33" fmla="*/ 249 h 371"/>
                  <a:gd name="T34" fmla="*/ 240 w 357"/>
                  <a:gd name="T35" fmla="*/ 164 h 371"/>
                  <a:gd name="T36" fmla="*/ 225 w 357"/>
                  <a:gd name="T37" fmla="*/ 52 h 371"/>
                  <a:gd name="T38" fmla="*/ 292 w 357"/>
                  <a:gd name="T39" fmla="*/ 143 h 371"/>
                  <a:gd name="T40" fmla="*/ 309 w 357"/>
                  <a:gd name="T41" fmla="*/ 249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7" h="371">
                    <a:moveTo>
                      <a:pt x="320" y="129"/>
                    </a:moveTo>
                    <a:cubicBezTo>
                      <a:pt x="289" y="56"/>
                      <a:pt x="238" y="0"/>
                      <a:pt x="212" y="10"/>
                    </a:cubicBezTo>
                    <a:cubicBezTo>
                      <a:pt x="168" y="28"/>
                      <a:pt x="238" y="113"/>
                      <a:pt x="23" y="201"/>
                    </a:cubicBezTo>
                    <a:cubicBezTo>
                      <a:pt x="4" y="208"/>
                      <a:pt x="0" y="239"/>
                      <a:pt x="7" y="257"/>
                    </a:cubicBezTo>
                    <a:cubicBezTo>
                      <a:pt x="15" y="275"/>
                      <a:pt x="41" y="293"/>
                      <a:pt x="59" y="285"/>
                    </a:cubicBezTo>
                    <a:cubicBezTo>
                      <a:pt x="62" y="284"/>
                      <a:pt x="74" y="280"/>
                      <a:pt x="74" y="280"/>
                    </a:cubicBezTo>
                    <a:cubicBezTo>
                      <a:pt x="87" y="298"/>
                      <a:pt x="101" y="287"/>
                      <a:pt x="106" y="299"/>
                    </a:cubicBezTo>
                    <a:cubicBezTo>
                      <a:pt x="112" y="312"/>
                      <a:pt x="125" y="342"/>
                      <a:pt x="129" y="352"/>
                    </a:cubicBezTo>
                    <a:cubicBezTo>
                      <a:pt x="134" y="362"/>
                      <a:pt x="144" y="371"/>
                      <a:pt x="151" y="368"/>
                    </a:cubicBezTo>
                    <a:cubicBezTo>
                      <a:pt x="158" y="366"/>
                      <a:pt x="182" y="356"/>
                      <a:pt x="192" y="353"/>
                    </a:cubicBezTo>
                    <a:cubicBezTo>
                      <a:pt x="201" y="349"/>
                      <a:pt x="203" y="341"/>
                      <a:pt x="201" y="334"/>
                    </a:cubicBezTo>
                    <a:cubicBezTo>
                      <a:pt x="197" y="327"/>
                      <a:pt x="185" y="325"/>
                      <a:pt x="181" y="317"/>
                    </a:cubicBezTo>
                    <a:cubicBezTo>
                      <a:pt x="178" y="309"/>
                      <a:pt x="166" y="282"/>
                      <a:pt x="162" y="274"/>
                    </a:cubicBezTo>
                    <a:cubicBezTo>
                      <a:pt x="158" y="262"/>
                      <a:pt x="168" y="253"/>
                      <a:pt x="182" y="252"/>
                    </a:cubicBezTo>
                    <a:cubicBezTo>
                      <a:pt x="280" y="241"/>
                      <a:pt x="298" y="302"/>
                      <a:pt x="331" y="288"/>
                    </a:cubicBezTo>
                    <a:cubicBezTo>
                      <a:pt x="357" y="278"/>
                      <a:pt x="352" y="203"/>
                      <a:pt x="320" y="129"/>
                    </a:cubicBezTo>
                    <a:close/>
                    <a:moveTo>
                      <a:pt x="309" y="249"/>
                    </a:moveTo>
                    <a:cubicBezTo>
                      <a:pt x="303" y="251"/>
                      <a:pt x="265" y="221"/>
                      <a:pt x="240" y="164"/>
                    </a:cubicBezTo>
                    <a:cubicBezTo>
                      <a:pt x="216" y="106"/>
                      <a:pt x="219" y="54"/>
                      <a:pt x="225" y="52"/>
                    </a:cubicBezTo>
                    <a:cubicBezTo>
                      <a:pt x="230" y="49"/>
                      <a:pt x="268" y="86"/>
                      <a:pt x="292" y="143"/>
                    </a:cubicBezTo>
                    <a:cubicBezTo>
                      <a:pt x="317" y="201"/>
                      <a:pt x="315" y="247"/>
                      <a:pt x="309" y="2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29" name="Freeform 11"/>
            <p:cNvSpPr/>
            <p:nvPr/>
          </p:nvSpPr>
          <p:spPr>
            <a:xfrm>
              <a:off x="6220812" y="2368783"/>
              <a:ext cx="1137799" cy="380281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000"/>
            </a:solidFill>
            <a:ln>
              <a:solidFill>
                <a:schemeClr val="bg1"/>
              </a:solidFill>
            </a:ln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17" tIns="-1" rIns="0" bIns="0" numCol="1" spcCol="1270" anchor="ctr" anchorCtr="0">
              <a:noAutofit/>
            </a:bodyPr>
            <a:lstStyle/>
            <a:p>
              <a:pPr algn="ctr" defTabSz="843226">
                <a:lnSpc>
                  <a:spcPct val="90000"/>
                </a:lnSpc>
                <a:spcAft>
                  <a:spcPct val="35000"/>
                </a:spcAft>
              </a:pPr>
              <a:r>
                <a:rPr lang="zh-CN" altLang="id-ID" sz="2800" b="1" dirty="0">
                  <a:solidFill>
                    <a:schemeClr val="bg1"/>
                  </a:solidFill>
                  <a:latin typeface="华文新魏" panose="02010800040101010101" pitchFamily="2" charset="-122"/>
                  <a:ea typeface="华文新魏" panose="02010800040101010101" pitchFamily="2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外交</a:t>
              </a:r>
              <a:r>
                <a:rPr lang="zh-CN" altLang="en-US" sz="2800" b="1" dirty="0">
                  <a:solidFill>
                    <a:schemeClr val="bg1"/>
                  </a:solidFill>
                  <a:latin typeface="华文新魏" panose="02010800040101010101" pitchFamily="2" charset="-122"/>
                  <a:ea typeface="华文新魏" panose="02010800040101010101" pitchFamily="2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政策</a:t>
              </a:r>
              <a:endParaRPr lang="zh-CN" altLang="id-ID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</p:grpSp>
      <p:sp>
        <p:nvSpPr>
          <p:cNvPr id="32" name="Rectangle 32"/>
          <p:cNvSpPr/>
          <p:nvPr/>
        </p:nvSpPr>
        <p:spPr>
          <a:xfrm>
            <a:off x="2669960" y="2448921"/>
            <a:ext cx="4775073" cy="707870"/>
          </a:xfrm>
          <a:prstGeom prst="rect">
            <a:avLst/>
          </a:prstGeom>
        </p:spPr>
        <p:txBody>
          <a:bodyPr wrap="square" lIns="91423" tIns="45712" rIns="91423" bIns="45712">
            <a:spAutoFit/>
          </a:bodyPr>
          <a:lstStyle/>
          <a:p>
            <a:pPr algn="ctr">
              <a:defRPr/>
            </a:pPr>
            <a:r>
              <a:rPr lang="zh-CN" altLang="en-US" sz="40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Open Sans" panose="020B0606030504020204" pitchFamily="34" charset="0"/>
                <a:sym typeface="Times New Roman" panose="02020603050405020304" pitchFamily="18" charset="0"/>
              </a:rPr>
              <a:t>独立自主的和平外交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5067933" y="3290001"/>
            <a:ext cx="3824548" cy="1504296"/>
            <a:chOff x="5436776" y="3359154"/>
            <a:chExt cx="3383695" cy="1365990"/>
          </a:xfrm>
        </p:grpSpPr>
        <p:grpSp>
          <p:nvGrpSpPr>
            <p:cNvPr id="22" name="Group 21"/>
            <p:cNvGrpSpPr/>
            <p:nvPr/>
          </p:nvGrpSpPr>
          <p:grpSpPr>
            <a:xfrm>
              <a:off x="5436776" y="3359154"/>
              <a:ext cx="3383695" cy="1365990"/>
              <a:chOff x="7704586" y="1987643"/>
              <a:chExt cx="2508249" cy="1152002"/>
            </a:xfrm>
            <a:solidFill>
              <a:srgbClr val="92D050"/>
            </a:solidFill>
          </p:grpSpPr>
          <p:sp>
            <p:nvSpPr>
              <p:cNvPr id="4" name="Freeform 3"/>
              <p:cNvSpPr/>
              <p:nvPr/>
            </p:nvSpPr>
            <p:spPr>
              <a:xfrm>
                <a:off x="8314278" y="2191381"/>
                <a:ext cx="1898557" cy="744527"/>
              </a:xfrm>
              <a:custGeom>
                <a:avLst/>
                <a:gdLst>
                  <a:gd name="connsiteX0" fmla="*/ 3475 w 21600"/>
                  <a:gd name="connsiteY0" fmla="*/ 0 h 21600"/>
                  <a:gd name="connsiteX1" fmla="*/ 18125 w 21600"/>
                  <a:gd name="connsiteY1" fmla="*/ 0 h 21600"/>
                  <a:gd name="connsiteX2" fmla="*/ 21600 w 21600"/>
                  <a:gd name="connsiteY2" fmla="*/ 10800 h 21600"/>
                  <a:gd name="connsiteX3" fmla="*/ 18125 w 21600"/>
                  <a:gd name="connsiteY3" fmla="*/ 21600 h 21600"/>
                  <a:gd name="connsiteX4" fmla="*/ 3475 w 21600"/>
                  <a:gd name="connsiteY4" fmla="*/ 21600 h 21600"/>
                  <a:gd name="connsiteX5" fmla="*/ 0 w 21600"/>
                  <a:gd name="connsiteY5" fmla="*/ 10800 h 21600"/>
                  <a:gd name="connsiteX6" fmla="*/ 3475 w 21600"/>
                  <a:gd name="connsiteY6" fmla="*/ 0 h 2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" h="21600">
                    <a:moveTo>
                      <a:pt x="3475" y="0"/>
                    </a:moveTo>
                    <a:lnTo>
                      <a:pt x="18125" y="0"/>
                    </a:lnTo>
                    <a:cubicBezTo>
                      <a:pt x="20044" y="0"/>
                      <a:pt x="21600" y="4835"/>
                      <a:pt x="21600" y="10800"/>
                    </a:cubicBezTo>
                    <a:cubicBezTo>
                      <a:pt x="21600" y="16765"/>
                      <a:pt x="20044" y="21600"/>
                      <a:pt x="18125" y="21600"/>
                    </a:cubicBezTo>
                    <a:lnTo>
                      <a:pt x="3475" y="21600"/>
                    </a:lnTo>
                    <a:cubicBezTo>
                      <a:pt x="1556" y="21600"/>
                      <a:pt x="0" y="16765"/>
                      <a:pt x="0" y="10800"/>
                    </a:cubicBezTo>
                    <a:cubicBezTo>
                      <a:pt x="0" y="4835"/>
                      <a:pt x="1556" y="0"/>
                      <a:pt x="34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3">
                  <a:tint val="40000"/>
                  <a:alpha val="90000"/>
                  <a:hueOff val="461364"/>
                  <a:satOff val="67252"/>
                  <a:lumOff val="5018"/>
                  <a:alphaOff val="0"/>
                </a:schemeClr>
              </a:lnRef>
              <a:fillRef idx="1">
                <a:schemeClr val="accent3">
                  <a:tint val="40000"/>
                  <a:alpha val="90000"/>
                  <a:hueOff val="461364"/>
                  <a:satOff val="67252"/>
                  <a:lumOff val="5018"/>
                  <a:alphaOff val="0"/>
                </a:schemeClr>
              </a:fillRef>
              <a:effectRef idx="0">
                <a:schemeClr val="accent3">
                  <a:tint val="40000"/>
                  <a:alpha val="90000"/>
                  <a:hueOff val="461364"/>
                  <a:satOff val="67252"/>
                  <a:lumOff val="5018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613939" tIns="128495" rIns="296250" bIns="128495" numCol="1" spcCol="1270" anchor="ctr" anchorCtr="0">
                <a:noAutofit/>
              </a:bodyPr>
              <a:lstStyle/>
              <a:p>
                <a:pPr marL="180964" lvl="1" indent="-180964" defTabSz="749887">
                  <a:lnSpc>
                    <a:spcPct val="90000"/>
                  </a:lnSpc>
                  <a:spcAft>
                    <a:spcPct val="15000"/>
                  </a:spcAft>
                  <a:buChar char="•"/>
                </a:pPr>
                <a:endParaRPr lang="id-ID" sz="1700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  <a:p>
                <a:pPr marL="180964" lvl="1" indent="-180964" defTabSz="749887">
                  <a:lnSpc>
                    <a:spcPct val="90000"/>
                  </a:lnSpc>
                  <a:spcAft>
                    <a:spcPct val="15000"/>
                  </a:spcAft>
                  <a:buChar char="•"/>
                </a:pPr>
                <a:endParaRPr lang="id-ID" sz="1700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4" name="Freeform 13"/>
              <p:cNvSpPr/>
              <p:nvPr/>
            </p:nvSpPr>
            <p:spPr>
              <a:xfrm>
                <a:off x="7704586" y="1987643"/>
                <a:ext cx="1022214" cy="1152002"/>
              </a:xfrm>
              <a:custGeom>
                <a:avLst/>
                <a:gdLst>
                  <a:gd name="connsiteX0" fmla="*/ 0 w 1152002"/>
                  <a:gd name="connsiteY0" fmla="*/ 576001 h 1152002"/>
                  <a:gd name="connsiteX1" fmla="*/ 576001 w 1152002"/>
                  <a:gd name="connsiteY1" fmla="*/ 0 h 1152002"/>
                  <a:gd name="connsiteX2" fmla="*/ 1152002 w 1152002"/>
                  <a:gd name="connsiteY2" fmla="*/ 576001 h 1152002"/>
                  <a:gd name="connsiteX3" fmla="*/ 576001 w 1152002"/>
                  <a:gd name="connsiteY3" fmla="*/ 1152002 h 1152002"/>
                  <a:gd name="connsiteX4" fmla="*/ 0 w 1152002"/>
                  <a:gd name="connsiteY4" fmla="*/ 576001 h 115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2002" h="1152002">
                    <a:moveTo>
                      <a:pt x="0" y="576001"/>
                    </a:moveTo>
                    <a:cubicBezTo>
                      <a:pt x="0" y="257884"/>
                      <a:pt x="257884" y="0"/>
                      <a:pt x="576001" y="0"/>
                    </a:cubicBezTo>
                    <a:cubicBezTo>
                      <a:pt x="894118" y="0"/>
                      <a:pt x="1152002" y="257884"/>
                      <a:pt x="1152002" y="576001"/>
                    </a:cubicBezTo>
                    <a:cubicBezTo>
                      <a:pt x="1152002" y="894118"/>
                      <a:pt x="894118" y="1152002"/>
                      <a:pt x="576001" y="1152002"/>
                    </a:cubicBezTo>
                    <a:cubicBezTo>
                      <a:pt x="257884" y="1152002"/>
                      <a:pt x="0" y="894118"/>
                      <a:pt x="0" y="576001"/>
                    </a:cubicBezTo>
                    <a:close/>
                  </a:path>
                </a:pathLst>
              </a:custGeom>
              <a:grpFill/>
              <a:ln w="38100">
                <a:solidFill>
                  <a:schemeClr val="bg1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hueOff val="674876"/>
                  <a:satOff val="34544"/>
                  <a:lumOff val="14510"/>
                  <a:alphaOff val="0"/>
                </a:schemeClr>
              </a:fillRef>
              <a:effectRef idx="0">
                <a:schemeClr val="accent3">
                  <a:hueOff val="674876"/>
                  <a:satOff val="34544"/>
                  <a:lumOff val="1451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96005" tIns="196005" rIns="196005" bIns="196005" numCol="1" spcCol="1270" anchor="ctr" anchorCtr="0">
                <a:noAutofit/>
              </a:bodyPr>
              <a:lstStyle/>
              <a:p>
                <a:pPr algn="ctr" defTabSz="1265474">
                  <a:lnSpc>
                    <a:spcPct val="90000"/>
                  </a:lnSpc>
                  <a:spcAft>
                    <a:spcPct val="35000"/>
                  </a:spcAft>
                </a:pPr>
                <a:endParaRPr lang="id-ID" sz="2900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8850868" y="2375929"/>
                <a:ext cx="1252928" cy="380423"/>
              </a:xfrm>
              <a:custGeom>
                <a:avLst/>
                <a:gdLst>
                  <a:gd name="connsiteX0" fmla="*/ 0 w 1730742"/>
                  <a:gd name="connsiteY0" fmla="*/ 0 h 834084"/>
                  <a:gd name="connsiteX1" fmla="*/ 1730742 w 1730742"/>
                  <a:gd name="connsiteY1" fmla="*/ 0 h 834084"/>
                  <a:gd name="connsiteX2" fmla="*/ 1730742 w 1730742"/>
                  <a:gd name="connsiteY2" fmla="*/ 834084 h 834084"/>
                  <a:gd name="connsiteX3" fmla="*/ 0 w 1730742"/>
                  <a:gd name="connsiteY3" fmla="*/ 834084 h 834084"/>
                  <a:gd name="connsiteX4" fmla="*/ 0 w 1730742"/>
                  <a:gd name="connsiteY4" fmla="*/ 0 h 83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0742" h="834084">
                    <a:moveTo>
                      <a:pt x="0" y="0"/>
                    </a:moveTo>
                    <a:lnTo>
                      <a:pt x="1730742" y="0"/>
                    </a:lnTo>
                    <a:lnTo>
                      <a:pt x="1730742" y="834084"/>
                    </a:lnTo>
                    <a:lnTo>
                      <a:pt x="0" y="83408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8217" tIns="-1" rIns="0" bIns="0" numCol="1" spcCol="1270" anchor="ctr" anchorCtr="0">
                <a:noAutofit/>
              </a:bodyPr>
              <a:lstStyle/>
              <a:p>
                <a:pPr defTabSz="843226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zh-CN" altLang="id-ID" sz="2800" b="1" dirty="0">
                    <a:solidFill>
                      <a:schemeClr val="bg1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  <a:cs typeface="Clear Sans" panose="020B0503030202020304" pitchFamily="34" charset="0"/>
                    <a:sym typeface="Times New Roman" panose="02020603050405020304" pitchFamily="18" charset="0"/>
                  </a:rPr>
                  <a:t>外交出发点</a:t>
                </a:r>
              </a:p>
            </p:txBody>
          </p:sp>
        </p:grpSp>
        <p:sp>
          <p:nvSpPr>
            <p:cNvPr id="34" name="Freeform 29"/>
            <p:cNvSpPr>
              <a:spLocks noChangeAspect="1" noEditPoints="1"/>
            </p:cNvSpPr>
            <p:nvPr/>
          </p:nvSpPr>
          <p:spPr bwMode="auto">
            <a:xfrm>
              <a:off x="5928215" y="3763978"/>
              <a:ext cx="566126" cy="556342"/>
            </a:xfrm>
            <a:custGeom>
              <a:avLst/>
              <a:gdLst>
                <a:gd name="T0" fmla="*/ 320 w 357"/>
                <a:gd name="T1" fmla="*/ 129 h 371"/>
                <a:gd name="T2" fmla="*/ 212 w 357"/>
                <a:gd name="T3" fmla="*/ 10 h 371"/>
                <a:gd name="T4" fmla="*/ 23 w 357"/>
                <a:gd name="T5" fmla="*/ 201 h 371"/>
                <a:gd name="T6" fmla="*/ 7 w 357"/>
                <a:gd name="T7" fmla="*/ 257 h 371"/>
                <a:gd name="T8" fmla="*/ 59 w 357"/>
                <a:gd name="T9" fmla="*/ 285 h 371"/>
                <a:gd name="T10" fmla="*/ 74 w 357"/>
                <a:gd name="T11" fmla="*/ 280 h 371"/>
                <a:gd name="T12" fmla="*/ 106 w 357"/>
                <a:gd name="T13" fmla="*/ 299 h 371"/>
                <a:gd name="T14" fmla="*/ 129 w 357"/>
                <a:gd name="T15" fmla="*/ 352 h 371"/>
                <a:gd name="T16" fmla="*/ 151 w 357"/>
                <a:gd name="T17" fmla="*/ 368 h 371"/>
                <a:gd name="T18" fmla="*/ 192 w 357"/>
                <a:gd name="T19" fmla="*/ 353 h 371"/>
                <a:gd name="T20" fmla="*/ 201 w 357"/>
                <a:gd name="T21" fmla="*/ 334 h 371"/>
                <a:gd name="T22" fmla="*/ 181 w 357"/>
                <a:gd name="T23" fmla="*/ 317 h 371"/>
                <a:gd name="T24" fmla="*/ 162 w 357"/>
                <a:gd name="T25" fmla="*/ 274 h 371"/>
                <a:gd name="T26" fmla="*/ 182 w 357"/>
                <a:gd name="T27" fmla="*/ 252 h 371"/>
                <a:gd name="T28" fmla="*/ 331 w 357"/>
                <a:gd name="T29" fmla="*/ 288 h 371"/>
                <a:gd name="T30" fmla="*/ 320 w 357"/>
                <a:gd name="T31" fmla="*/ 129 h 371"/>
                <a:gd name="T32" fmla="*/ 309 w 357"/>
                <a:gd name="T33" fmla="*/ 249 h 371"/>
                <a:gd name="T34" fmla="*/ 240 w 357"/>
                <a:gd name="T35" fmla="*/ 164 h 371"/>
                <a:gd name="T36" fmla="*/ 225 w 357"/>
                <a:gd name="T37" fmla="*/ 52 h 371"/>
                <a:gd name="T38" fmla="*/ 292 w 357"/>
                <a:gd name="T39" fmla="*/ 143 h 371"/>
                <a:gd name="T40" fmla="*/ 309 w 357"/>
                <a:gd name="T41" fmla="*/ 249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7" h="371">
                  <a:moveTo>
                    <a:pt x="320" y="129"/>
                  </a:moveTo>
                  <a:cubicBezTo>
                    <a:pt x="289" y="56"/>
                    <a:pt x="238" y="0"/>
                    <a:pt x="212" y="10"/>
                  </a:cubicBezTo>
                  <a:cubicBezTo>
                    <a:pt x="168" y="28"/>
                    <a:pt x="238" y="113"/>
                    <a:pt x="23" y="201"/>
                  </a:cubicBezTo>
                  <a:cubicBezTo>
                    <a:pt x="4" y="208"/>
                    <a:pt x="0" y="239"/>
                    <a:pt x="7" y="257"/>
                  </a:cubicBezTo>
                  <a:cubicBezTo>
                    <a:pt x="15" y="275"/>
                    <a:pt x="41" y="293"/>
                    <a:pt x="59" y="285"/>
                  </a:cubicBezTo>
                  <a:cubicBezTo>
                    <a:pt x="62" y="284"/>
                    <a:pt x="74" y="280"/>
                    <a:pt x="74" y="280"/>
                  </a:cubicBezTo>
                  <a:cubicBezTo>
                    <a:pt x="87" y="298"/>
                    <a:pt x="101" y="287"/>
                    <a:pt x="106" y="299"/>
                  </a:cubicBezTo>
                  <a:cubicBezTo>
                    <a:pt x="112" y="312"/>
                    <a:pt x="125" y="342"/>
                    <a:pt x="129" y="352"/>
                  </a:cubicBezTo>
                  <a:cubicBezTo>
                    <a:pt x="134" y="362"/>
                    <a:pt x="144" y="371"/>
                    <a:pt x="151" y="368"/>
                  </a:cubicBezTo>
                  <a:cubicBezTo>
                    <a:pt x="158" y="366"/>
                    <a:pt x="182" y="356"/>
                    <a:pt x="192" y="353"/>
                  </a:cubicBezTo>
                  <a:cubicBezTo>
                    <a:pt x="201" y="349"/>
                    <a:pt x="203" y="341"/>
                    <a:pt x="201" y="334"/>
                  </a:cubicBezTo>
                  <a:cubicBezTo>
                    <a:pt x="197" y="327"/>
                    <a:pt x="185" y="325"/>
                    <a:pt x="181" y="317"/>
                  </a:cubicBezTo>
                  <a:cubicBezTo>
                    <a:pt x="178" y="309"/>
                    <a:pt x="166" y="282"/>
                    <a:pt x="162" y="274"/>
                  </a:cubicBezTo>
                  <a:cubicBezTo>
                    <a:pt x="158" y="262"/>
                    <a:pt x="168" y="253"/>
                    <a:pt x="182" y="252"/>
                  </a:cubicBezTo>
                  <a:cubicBezTo>
                    <a:pt x="280" y="241"/>
                    <a:pt x="298" y="302"/>
                    <a:pt x="331" y="288"/>
                  </a:cubicBezTo>
                  <a:cubicBezTo>
                    <a:pt x="357" y="278"/>
                    <a:pt x="352" y="203"/>
                    <a:pt x="320" y="129"/>
                  </a:cubicBezTo>
                  <a:close/>
                  <a:moveTo>
                    <a:pt x="309" y="249"/>
                  </a:moveTo>
                  <a:cubicBezTo>
                    <a:pt x="303" y="251"/>
                    <a:pt x="265" y="221"/>
                    <a:pt x="240" y="164"/>
                  </a:cubicBezTo>
                  <a:cubicBezTo>
                    <a:pt x="216" y="106"/>
                    <a:pt x="219" y="54"/>
                    <a:pt x="225" y="52"/>
                  </a:cubicBezTo>
                  <a:cubicBezTo>
                    <a:pt x="230" y="49"/>
                    <a:pt x="268" y="86"/>
                    <a:pt x="292" y="143"/>
                  </a:cubicBezTo>
                  <a:cubicBezTo>
                    <a:pt x="317" y="201"/>
                    <a:pt x="315" y="247"/>
                    <a:pt x="309" y="2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37" name="组合 36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39" name="直接连接符 38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0" name="图片 39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41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38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457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2916620" y="1692087"/>
            <a:ext cx="4603457" cy="1802442"/>
          </a:xfrm>
          <a:prstGeom prst="rect">
            <a:avLst/>
          </a:prstGeom>
        </p:spPr>
        <p:txBody>
          <a:bodyPr wrap="square" lIns="78131" tIns="39065" rIns="78131" bIns="39065">
            <a:spAutoFit/>
          </a:bodyPr>
          <a:lstStyle/>
          <a:p>
            <a:r>
              <a:rPr lang="zh-CN" altLang="en-US" sz="2800" dirty="0">
                <a:latin typeface="华文新魏" pitchFamily="2" charset="-122"/>
                <a:ea typeface="华文新魏" pitchFamily="2" charset="-122"/>
              </a:rPr>
              <a:t>周恩来中华人民共和国国务院总理，</a:t>
            </a: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1958</a:t>
            </a:r>
            <a:r>
              <a:rPr lang="zh-CN" altLang="en-US" sz="2800" dirty="0">
                <a:latin typeface="华文新魏" pitchFamily="2" charset="-122"/>
                <a:ea typeface="华文新魏" pitchFamily="2" charset="-122"/>
              </a:rPr>
              <a:t>年前兼任外交部长</a:t>
            </a: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.</a:t>
            </a:r>
            <a:r>
              <a:rPr lang="zh-CN" altLang="en-US" sz="2800" dirty="0">
                <a:latin typeface="华文新魏" pitchFamily="2" charset="-122"/>
                <a:ea typeface="华文新魏" pitchFamily="2" charset="-122"/>
              </a:rPr>
              <a:t>是新中国外交事业的奠基人</a:t>
            </a:r>
          </a:p>
        </p:txBody>
      </p:sp>
      <p:pic>
        <p:nvPicPr>
          <p:cNvPr id="36" name="图片 35" descr="t0195371f48ced34900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85" y="1692088"/>
            <a:ext cx="2596124" cy="3063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8" name="TextBox 37"/>
          <p:cNvSpPr txBox="1"/>
          <p:nvPr/>
        </p:nvSpPr>
        <p:spPr>
          <a:xfrm>
            <a:off x="259373" y="1013817"/>
            <a:ext cx="4816684" cy="571335"/>
          </a:xfrm>
          <a:prstGeom prst="rect">
            <a:avLst/>
          </a:prstGeom>
          <a:noFill/>
        </p:spPr>
        <p:txBody>
          <a:bodyPr wrap="square" lIns="78131" tIns="39065" rIns="78131" bIns="39065" rtlCol="0">
            <a:spAutoFit/>
          </a:bodyPr>
          <a:lstStyle/>
          <a:p>
            <a:r>
              <a:rPr lang="zh-CN" altLang="en-US" sz="3200" b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新中国第１任</a:t>
            </a:r>
            <a:r>
              <a:rPr lang="zh-CN" altLang="en-US" sz="3200" b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外交部长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735131" y="3356992"/>
            <a:ext cx="5184805" cy="509780"/>
          </a:xfrm>
          <a:prstGeom prst="rect">
            <a:avLst/>
          </a:prstGeom>
          <a:noFill/>
        </p:spPr>
        <p:txBody>
          <a:bodyPr wrap="none" lIns="78131" tIns="39065" rIns="78131" bIns="39065" rtlCol="0">
            <a:spAutoFit/>
          </a:bodyPr>
          <a:lstStyle/>
          <a:p>
            <a:r>
              <a:rPr lang="zh-CN" altLang="en-US" sz="2800" b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中国第１１任外交部长（现任）</a:t>
            </a:r>
          </a:p>
        </p:txBody>
      </p:sp>
      <p:pic>
        <p:nvPicPr>
          <p:cNvPr id="42" name="图片 41" descr="中华人民共和国第11任外交部长-王毅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5967" y="3962262"/>
            <a:ext cx="3571356" cy="25837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8" name="矩形 47"/>
          <p:cNvSpPr/>
          <p:nvPr/>
        </p:nvSpPr>
        <p:spPr>
          <a:xfrm>
            <a:off x="7520078" y="4554161"/>
            <a:ext cx="696397" cy="402058"/>
          </a:xfrm>
          <a:prstGeom prst="rect">
            <a:avLst/>
          </a:prstGeom>
        </p:spPr>
        <p:txBody>
          <a:bodyPr wrap="none" lIns="78131" tIns="39065" rIns="78131" bIns="39065">
            <a:spAutoFit/>
          </a:bodyPr>
          <a:lstStyle/>
          <a:p>
            <a:r>
              <a:rPr lang="zh-CN" altLang="en-US" sz="2100" dirty="0">
                <a:solidFill>
                  <a:schemeClr val="bg1"/>
                </a:solidFill>
                <a:latin typeface="华文隶书" pitchFamily="2" charset="-122"/>
                <a:ea typeface="华文隶书" pitchFamily="2" charset="-122"/>
              </a:rPr>
              <a:t>王毅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5" name="组合 14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19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6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813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8" grpId="0"/>
      <p:bldP spid="41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9217" y="804602"/>
            <a:ext cx="3968559" cy="461649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91423" tIns="45712" rIns="91423" bIns="45712" rtlCol="0">
            <a:spAutoFit/>
          </a:bodyPr>
          <a:lstStyle/>
          <a:p>
            <a:r>
              <a:rPr lang="zh-CN" altLang="en-US" sz="2400" b="1" spc="513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itchFamily="34" charset="-122"/>
              </a:rPr>
              <a:t>部编人教版八年级下</a:t>
            </a:r>
            <a:r>
              <a:rPr lang="zh-CN" altLang="en-US" sz="2400" b="1" spc="513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itchFamily="34" charset="-122"/>
              </a:rPr>
              <a:t>册</a:t>
            </a:r>
          </a:p>
        </p:txBody>
      </p:sp>
      <p:sp>
        <p:nvSpPr>
          <p:cNvPr id="28" name="文本框 6"/>
          <p:cNvSpPr txBox="1"/>
          <p:nvPr/>
        </p:nvSpPr>
        <p:spPr>
          <a:xfrm>
            <a:off x="1254730" y="1291218"/>
            <a:ext cx="6973325" cy="663668"/>
          </a:xfrm>
          <a:prstGeom prst="rect">
            <a:avLst/>
          </a:prstGeom>
          <a:noFill/>
        </p:spPr>
        <p:txBody>
          <a:bodyPr wrap="square" lIns="78131" tIns="39065" rIns="78131" bIns="39065" rtlCol="0">
            <a:spAutoFit/>
          </a:bodyPr>
          <a:lstStyle/>
          <a:p>
            <a:pPr algn="ctr"/>
            <a:r>
              <a:rPr lang="zh-CN" altLang="en-US" sz="3800" dirty="0">
                <a:solidFill>
                  <a:schemeClr val="bg1"/>
                </a:solidFill>
                <a:effectLst>
                  <a:glow rad="228600">
                    <a:srgbClr val="760000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第</a:t>
            </a:r>
            <a:r>
              <a:rPr lang="en-US" altLang="zh-CN" sz="3800" dirty="0">
                <a:solidFill>
                  <a:schemeClr val="bg1"/>
                </a:solidFill>
                <a:effectLst>
                  <a:glow rad="228600">
                    <a:srgbClr val="760000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16</a:t>
            </a:r>
            <a:r>
              <a:rPr lang="zh-CN" altLang="en-US" sz="3800" dirty="0">
                <a:solidFill>
                  <a:schemeClr val="bg1"/>
                </a:solidFill>
                <a:effectLst>
                  <a:glow rad="228600">
                    <a:srgbClr val="760000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课  独立自主的和平外交</a:t>
            </a:r>
            <a:endParaRPr lang="zh-CN" altLang="en-US" sz="3800" dirty="0">
              <a:solidFill>
                <a:srgbClr val="FFFF00"/>
              </a:solidFill>
              <a:effectLst>
                <a:glow rad="228600">
                  <a:srgbClr val="760000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72425" y="4679397"/>
            <a:ext cx="8792066" cy="2041086"/>
            <a:chOff x="172422" y="4477756"/>
            <a:chExt cx="8792066" cy="2041086"/>
          </a:xfrm>
        </p:grpSpPr>
        <p:pic>
          <p:nvPicPr>
            <p:cNvPr id="35" name="Picture 18" descr="psd36"/>
            <p:cNvPicPr>
              <a:picLocks noChangeAspect="1" noChangeArrowheads="1"/>
            </p:cNvPicPr>
            <p:nvPr/>
          </p:nvPicPr>
          <p:blipFill>
            <a:blip r:embed="rId4"/>
            <a:srcRect t="12599" b="18141"/>
            <a:stretch>
              <a:fillRect/>
            </a:stretch>
          </p:blipFill>
          <p:spPr bwMode="auto">
            <a:xfrm>
              <a:off x="179512" y="4477756"/>
              <a:ext cx="8784976" cy="2041086"/>
            </a:xfrm>
            <a:prstGeom prst="rect">
              <a:avLst/>
            </a:prstGeom>
            <a:noFill/>
            <a:ln w="3175">
              <a:solidFill>
                <a:srgbClr val="C0C0C0"/>
              </a:solidFill>
              <a:miter lim="800000"/>
              <a:headEnd/>
              <a:tailEnd/>
            </a:ln>
          </p:spPr>
        </p:pic>
        <p:pic>
          <p:nvPicPr>
            <p:cNvPr id="23" name="图片 22" descr="timg (2).jp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67603" y="4787934"/>
              <a:ext cx="1927587" cy="1542154"/>
            </a:xfrm>
            <a:prstGeom prst="rect">
              <a:avLst/>
            </a:prstGeom>
          </p:spPr>
        </p:pic>
        <p:pic>
          <p:nvPicPr>
            <p:cNvPr id="30" name="图片 29" descr="timg (3).jpg"/>
            <p:cNvPicPr>
              <a:picLocks noChangeAspect="1"/>
            </p:cNvPicPr>
            <p:nvPr/>
          </p:nvPicPr>
          <p:blipFill>
            <a:blip r:embed="rId6"/>
            <a:srcRect l="21212" r="21212"/>
            <a:stretch>
              <a:fillRect/>
            </a:stretch>
          </p:blipFill>
          <p:spPr>
            <a:xfrm>
              <a:off x="172422" y="4734424"/>
              <a:ext cx="1406505" cy="1564832"/>
            </a:xfrm>
            <a:prstGeom prst="rect">
              <a:avLst/>
            </a:prstGeom>
          </p:spPr>
        </p:pic>
        <p:pic>
          <p:nvPicPr>
            <p:cNvPr id="31" name="图片 30" descr="timg (4).jpg"/>
            <p:cNvPicPr>
              <a:picLocks noChangeAspect="1"/>
            </p:cNvPicPr>
            <p:nvPr/>
          </p:nvPicPr>
          <p:blipFill>
            <a:blip r:embed="rId7"/>
            <a:srcRect l="28515" t="21354" r="7031"/>
            <a:stretch>
              <a:fillRect/>
            </a:stretch>
          </p:blipFill>
          <p:spPr>
            <a:xfrm>
              <a:off x="5080613" y="4811289"/>
              <a:ext cx="1732756" cy="1564832"/>
            </a:xfrm>
            <a:prstGeom prst="rect">
              <a:avLst/>
            </a:prstGeom>
          </p:spPr>
        </p:pic>
        <p:pic>
          <p:nvPicPr>
            <p:cNvPr id="32" name="图片 31" descr="timg (5).jpg"/>
            <p:cNvPicPr>
              <a:picLocks noChangeAspect="1"/>
            </p:cNvPicPr>
            <p:nvPr/>
          </p:nvPicPr>
          <p:blipFill>
            <a:blip r:embed="rId8"/>
            <a:srcRect l="902"/>
            <a:stretch>
              <a:fillRect/>
            </a:stretch>
          </p:blipFill>
          <p:spPr>
            <a:xfrm>
              <a:off x="6839746" y="4798813"/>
              <a:ext cx="2124742" cy="1564832"/>
            </a:xfrm>
            <a:prstGeom prst="rect">
              <a:avLst/>
            </a:prstGeom>
          </p:spPr>
        </p:pic>
        <p:pic>
          <p:nvPicPr>
            <p:cNvPr id="34" name="图片 33" descr="timg.gif"/>
            <p:cNvPicPr>
              <a:picLocks noChangeAspect="1"/>
            </p:cNvPicPr>
            <p:nvPr/>
          </p:nvPicPr>
          <p:blipFill>
            <a:blip r:embed="rId9"/>
            <a:srcRect b="8111"/>
            <a:stretch>
              <a:fillRect/>
            </a:stretch>
          </p:blipFill>
          <p:spPr>
            <a:xfrm>
              <a:off x="3524928" y="4775458"/>
              <a:ext cx="1582062" cy="1567105"/>
            </a:xfrm>
            <a:prstGeom prst="rect">
              <a:avLst/>
            </a:prstGeom>
          </p:spPr>
        </p:pic>
      </p:grpSp>
      <p:sp>
        <p:nvSpPr>
          <p:cNvPr id="19" name="标题 1"/>
          <p:cNvSpPr>
            <a:spLocks noGrp="1"/>
          </p:cNvSpPr>
          <p:nvPr/>
        </p:nvSpPr>
        <p:spPr>
          <a:xfrm>
            <a:off x="2063143" y="2267236"/>
            <a:ext cx="6204559" cy="687199"/>
          </a:xfrm>
          <a:prstGeom prst="rect">
            <a:avLst/>
          </a:prstGeom>
          <a:noFill/>
        </p:spPr>
        <p:txBody>
          <a:bodyPr vert="horz" lIns="0" tIns="0" rIns="0" bIns="0" rtlCol="0" anchor="b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lang="zh-CN" altLang="en-US" sz="7200" b="0" u="none" strike="noStrike" kern="1200" cap="none" spc="-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尚巍手书W" panose="00020600040101010101" pitchFamily="18" charset="-122"/>
                <a:cs typeface="+mj-cs"/>
              </a:defRPr>
            </a:lvl1pPr>
          </a:lstStyle>
          <a:p>
            <a:r>
              <a:rPr lang="zh-CN" altLang="en-US" sz="4000" dirty="0">
                <a:latin typeface="华文行楷" panose="02010800040101010101" pitchFamily="2" charset="-122"/>
                <a:ea typeface="华文行楷" panose="02010800040101010101" pitchFamily="2" charset="-122"/>
              </a:rPr>
              <a:t>新中国外交</a:t>
            </a:r>
            <a:r>
              <a:rPr lang="en-US" altLang="zh-CN" sz="4000" dirty="0">
                <a:latin typeface="华文行楷" panose="02010800040101010101" pitchFamily="2" charset="-122"/>
                <a:ea typeface="华文行楷" panose="02010800040101010101" pitchFamily="2" charset="-122"/>
              </a:rPr>
              <a:t>——</a:t>
            </a:r>
            <a:r>
              <a:rPr lang="zh-CN" altLang="en-US" sz="4000" dirty="0">
                <a:latin typeface="华文行楷" panose="02010800040101010101" pitchFamily="2" charset="-122"/>
                <a:ea typeface="华文行楷" panose="02010800040101010101" pitchFamily="2" charset="-122"/>
              </a:rPr>
              <a:t>迎来新生</a:t>
            </a:r>
            <a:endParaRPr sz="4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20" name="标题 1"/>
          <p:cNvSpPr>
            <a:spLocks noGrp="1"/>
          </p:cNvSpPr>
          <p:nvPr/>
        </p:nvSpPr>
        <p:spPr>
          <a:xfrm>
            <a:off x="2028301" y="2954434"/>
            <a:ext cx="6204559" cy="697789"/>
          </a:xfrm>
          <a:prstGeom prst="rect">
            <a:avLst/>
          </a:prstGeom>
          <a:noFill/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lang="zh-CN" altLang="en-US" sz="7200" b="0" u="none" strike="noStrike" kern="1200" cap="none" spc="-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尚巍手书W" panose="00020600040101010101" pitchFamily="18" charset="-122"/>
                <a:cs typeface="+mj-cs"/>
              </a:defRPr>
            </a:lvl1pPr>
          </a:lstStyle>
          <a:p>
            <a:r>
              <a:rPr lang="zh-CN" altLang="en-US" sz="4000" dirty="0">
                <a:latin typeface="华文行楷" panose="02010800040101010101" pitchFamily="2" charset="-122"/>
                <a:ea typeface="华文行楷" panose="02010800040101010101" pitchFamily="2" charset="-122"/>
              </a:rPr>
              <a:t>新中国外交</a:t>
            </a:r>
            <a:r>
              <a:rPr lang="en-US" altLang="zh-CN" sz="4000" dirty="0">
                <a:latin typeface="华文行楷" panose="02010800040101010101" pitchFamily="2" charset="-122"/>
                <a:ea typeface="华文行楷" panose="02010800040101010101" pitchFamily="2" charset="-122"/>
              </a:rPr>
              <a:t>——</a:t>
            </a:r>
            <a:r>
              <a:rPr lang="zh-CN" altLang="en-US" sz="4000" dirty="0">
                <a:latin typeface="华文行楷" panose="02010800040101010101" pitchFamily="2" charset="-122"/>
                <a:ea typeface="华文行楷" panose="02010800040101010101" pitchFamily="2" charset="-122"/>
              </a:rPr>
              <a:t>走向成熟</a:t>
            </a:r>
            <a:endParaRPr sz="4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21" name="标题 1"/>
          <p:cNvSpPr>
            <a:spLocks noGrp="1"/>
          </p:cNvSpPr>
          <p:nvPr/>
        </p:nvSpPr>
        <p:spPr>
          <a:xfrm>
            <a:off x="2053313" y="3681809"/>
            <a:ext cx="6204559" cy="611287"/>
          </a:xfrm>
          <a:prstGeom prst="rect">
            <a:avLst/>
          </a:prstGeom>
          <a:noFill/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lang="zh-CN" altLang="en-US" sz="7200" b="0" u="none" strike="noStrike" kern="1200" cap="none" spc="-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尚巍手书W" panose="00020600040101010101" pitchFamily="18" charset="-122"/>
                <a:cs typeface="+mj-cs"/>
              </a:defRPr>
            </a:lvl1pPr>
          </a:lstStyle>
          <a:p>
            <a:r>
              <a:rPr lang="zh-CN" altLang="en-US" sz="4000" dirty="0">
                <a:latin typeface="华文行楷" panose="02010800040101010101" pitchFamily="2" charset="-122"/>
                <a:ea typeface="华文行楷" panose="02010800040101010101" pitchFamily="2" charset="-122"/>
              </a:rPr>
              <a:t>新中国外交</a:t>
            </a:r>
            <a:r>
              <a:rPr lang="en-US" altLang="zh-CN" sz="4000" dirty="0">
                <a:latin typeface="华文行楷" panose="02010800040101010101" pitchFamily="2" charset="-122"/>
                <a:ea typeface="华文行楷" panose="02010800040101010101" pitchFamily="2" charset="-122"/>
              </a:rPr>
              <a:t>——</a:t>
            </a:r>
            <a:r>
              <a:rPr lang="zh-CN" altLang="en-US" sz="4000" dirty="0">
                <a:latin typeface="华文行楷" panose="02010800040101010101" pitchFamily="2" charset="-122"/>
                <a:ea typeface="华文行楷" panose="02010800040101010101" pitchFamily="2" charset="-122"/>
              </a:rPr>
              <a:t>力挽狂澜</a:t>
            </a:r>
            <a:endParaRPr sz="4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24" name="组合 23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26" name="直接连接符 25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7" name="图片 26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29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25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341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9" grpId="0"/>
      <p:bldP spid="20" grpId="0" bldLvl="0"/>
      <p:bldP spid="21" grpId="0" bldLvl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303750" y="631577"/>
            <a:ext cx="8540750" cy="1143000"/>
          </a:xfrm>
        </p:spPr>
        <p:txBody>
          <a:bodyPr/>
          <a:lstStyle/>
          <a:p>
            <a:r>
              <a:rPr lang="zh-CN" altLang="en-US" b="1" dirty="0">
                <a:solidFill>
                  <a:srgbClr val="FF0066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学习目标</a:t>
            </a:r>
          </a:p>
        </p:txBody>
      </p:sp>
      <p:sp>
        <p:nvSpPr>
          <p:cNvPr id="78851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179512" y="1700815"/>
            <a:ext cx="8763000" cy="4525963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1</a:t>
            </a:r>
            <a:r>
              <a:rPr lang="zh-CN" altLang="en-US" sz="36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、知道新中国的外交政策。</a:t>
            </a:r>
          </a:p>
          <a:p>
            <a:r>
              <a:rPr lang="en-US" altLang="zh-CN" sz="36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2</a:t>
            </a:r>
            <a:r>
              <a:rPr lang="zh-CN" altLang="en-US" sz="36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、掌握和平共处五项原则的内容，理解这是中国外交成熟的标志，并在国际上产生了深远影响，增强民族自豪感。</a:t>
            </a:r>
          </a:p>
          <a:p>
            <a:r>
              <a:rPr lang="en-US" altLang="zh-CN" sz="36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3</a:t>
            </a:r>
            <a:r>
              <a:rPr lang="zh-CN" altLang="en-US" sz="36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、知道万隆会议 ，理解“求同存异” 方针的内涵，感悟周恩来的人格魅力和外交智慧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130742" y="160521"/>
            <a:ext cx="8824572" cy="623250"/>
            <a:chOff x="1042" y="189"/>
            <a:chExt cx="17310" cy="945"/>
          </a:xfrm>
        </p:grpSpPr>
        <p:grpSp>
          <p:nvGrpSpPr>
            <p:cNvPr id="11" name="组合 10"/>
            <p:cNvGrpSpPr/>
            <p:nvPr/>
          </p:nvGrpSpPr>
          <p:grpSpPr>
            <a:xfrm>
              <a:off x="1042" y="189"/>
              <a:ext cx="17310" cy="945"/>
              <a:chOff x="1042" y="189"/>
              <a:chExt cx="17310" cy="945"/>
            </a:xfrm>
          </p:grpSpPr>
          <p:cxnSp>
            <p:nvCxnSpPr>
              <p:cNvPr id="13" name="直接连接符 12"/>
              <p:cNvCxnSpPr/>
              <p:nvPr/>
            </p:nvCxnSpPr>
            <p:spPr>
              <a:xfrm>
                <a:off x="1164" y="1134"/>
                <a:ext cx="1718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4" name="图片 13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2" y="257"/>
                <a:ext cx="1400" cy="754"/>
              </a:xfrm>
              <a:prstGeom prst="rect">
                <a:avLst/>
              </a:prstGeom>
            </p:spPr>
          </p:pic>
          <p:sp>
            <p:nvSpPr>
              <p:cNvPr id="15" name="文本框 22"/>
              <p:cNvSpPr txBox="1"/>
              <p:nvPr/>
            </p:nvSpPr>
            <p:spPr>
              <a:xfrm>
                <a:off x="2550" y="189"/>
                <a:ext cx="14629" cy="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15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独立自主的和平外交</a:t>
                </a:r>
                <a:endParaRPr lang="en-US" altLang="zh-CN" sz="2800" b="1" spc="150" dirty="0">
                  <a:solidFill>
                    <a:srgbClr val="C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pic>
          <p:nvPicPr>
            <p:cNvPr id="12" name="PA_图片 13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52" y="317"/>
              <a:ext cx="1400" cy="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901333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896444" y="2636912"/>
            <a:ext cx="5867400" cy="2308308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zh-CN" altLang="en-US" sz="7200" dirty="0">
                <a:solidFill>
                  <a:srgbClr val="C00000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新中国外交</a:t>
            </a:r>
            <a:endParaRPr lang="en-US" altLang="zh-CN" sz="7200" dirty="0">
              <a:solidFill>
                <a:srgbClr val="C00000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  <a:p>
            <a:r>
              <a:rPr lang="en-US" altLang="zh-CN" sz="7200" dirty="0">
                <a:solidFill>
                  <a:srgbClr val="C00000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    </a:t>
            </a:r>
            <a:r>
              <a:rPr lang="en-US" altLang="zh-CN" sz="5400" dirty="0">
                <a:solidFill>
                  <a:srgbClr val="C00000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—</a:t>
            </a:r>
            <a:r>
              <a:rPr lang="zh-CN" altLang="en-US" sz="5400" dirty="0">
                <a:solidFill>
                  <a:srgbClr val="C00000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迎来新生</a:t>
            </a:r>
          </a:p>
        </p:txBody>
      </p:sp>
      <p:pic>
        <p:nvPicPr>
          <p:cNvPr id="11" name="Picture 5" descr="image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6056" y="-569468"/>
            <a:ext cx="5066621" cy="7427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6" descr="image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955" y="-583923"/>
            <a:ext cx="4913532" cy="74419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8" descr="image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8216"/>
            <a:ext cx="960120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7" descr="image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0036" y="-125953"/>
            <a:ext cx="9637486" cy="7051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600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split orient="vert"/>
      </p:transition>
    </mc:Choice>
    <mc:Fallback xmlns="">
      <p:transition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0" fill="hold"/>
                                        <p:tgtEl>
                                          <p:spTgt spid="13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7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7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2"/>
  <p:tag name="KSO_WM_UNIT_TYPE" val="l_h_a"/>
  <p:tag name="KSO_WM_UNIT_INDEX" val="1_1_1"/>
  <p:tag name="KSO_WM_UNIT_ID" val="diagram432_3*l_h_a*1_1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l1-1"/>
  <p:tag name="KSO_WM_UNIT_PRESET_TEXT" val="LOREM IPSUM"/>
  <p:tag name="KSO_WM_UNIT_TEXT_FILL_FORE_SCHEMECOLOR_INDEX" val="5"/>
  <p:tag name="KSO_WM_UNIT_TEXT_FILL_TYPE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2"/>
  <p:tag name="KSO_WM_UNIT_TYPE" val="l_h_a"/>
  <p:tag name="KSO_WM_UNIT_INDEX" val="1_2_1"/>
  <p:tag name="KSO_WM_UNIT_ID" val="diagram432_3*l_h_a*1_2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l1-1"/>
  <p:tag name="KSO_WM_UNIT_PRESET_TEXT" val="LOREM IPSUM"/>
  <p:tag name="KSO_WM_UNIT_TEXT_FILL_FORE_SCHEMECOLOR_INDEX" val="5"/>
  <p:tag name="KSO_WM_UNIT_TEXT_FILL_TYP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2"/>
  <p:tag name="KSO_WM_UNIT_TYPE" val="l_h_a"/>
  <p:tag name="KSO_WM_UNIT_INDEX" val="1_3_1"/>
  <p:tag name="KSO_WM_UNIT_ID" val="diagram432_3*l_h_a*1_3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l1-1"/>
  <p:tag name="KSO_WM_UNIT_PRESET_TEXT" val="LOREM IPSUM"/>
  <p:tag name="KSO_WM_UNIT_TEXT_FILL_FORE_SCHEMECOLOR_INDEX" val="5"/>
  <p:tag name="KSO_WM_UNIT_TEXT_FILL_TYPE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2"/>
  <p:tag name="KSO_WM_UNIT_TYPE" val="l_h_a"/>
  <p:tag name="KSO_WM_UNIT_INDEX" val="1_4_1"/>
  <p:tag name="KSO_WM_UNIT_ID" val="diagram432_3*l_h_a*1_4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l1-1"/>
  <p:tag name="KSO_WM_UNIT_PRESET_TEXT" val="LOREM IPSUM"/>
  <p:tag name="KSO_WM_UNIT_TEXT_FILL_FORE_SCHEMECOLOR_INDEX" val="5"/>
  <p:tag name="KSO_WM_UNIT_TEXT_FILL_TYPE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2"/>
  <p:tag name="KSO_WM_UNIT_TYPE" val="l_i"/>
  <p:tag name="KSO_WM_UNIT_INDEX" val="1_5"/>
  <p:tag name="KSO_WM_UNIT_ID" val="diagram432_3*l_i*1_5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2"/>
  <p:tag name="KSO_WM_UNIT_TYPE" val="l_i"/>
  <p:tag name="KSO_WM_UNIT_INDEX" val="1_6"/>
  <p:tag name="KSO_WM_UNIT_ID" val="diagram432_3*l_i*1_6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2"/>
  <p:tag name="KSO_WM_UNIT_TYPE" val="l_i"/>
  <p:tag name="KSO_WM_UNIT_INDEX" val="1_7"/>
  <p:tag name="KSO_WM_UNIT_ID" val="diagram432_3*l_i*1_7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2"/>
  <p:tag name="KSO_WM_UNIT_TYPE" val="l_i"/>
  <p:tag name="KSO_WM_UNIT_INDEX" val="1_8"/>
  <p:tag name="KSO_WM_UNIT_ID" val="diagram432_3*l_i*1_8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1437</TotalTime>
  <Words>1660</Words>
  <Application>Microsoft Office PowerPoint</Application>
  <PresentationFormat>全屏显示(4:3)</PresentationFormat>
  <Paragraphs>220</Paragraphs>
  <Slides>38</Slides>
  <Notes>23</Notes>
  <HiddenSlides>0</HiddenSlides>
  <MMClips>4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55" baseType="lpstr">
      <vt:lpstr>SentyZHAO 新蒂赵孟頫</vt:lpstr>
      <vt:lpstr>方正粗黑宋简体</vt:lpstr>
      <vt:lpstr>黑体</vt:lpstr>
      <vt:lpstr>华文行楷</vt:lpstr>
      <vt:lpstr>华文隶书</vt:lpstr>
      <vt:lpstr>华文新魏</vt:lpstr>
      <vt:lpstr>华文中宋</vt:lpstr>
      <vt:lpstr>楷体</vt:lpstr>
      <vt:lpstr>楷体_GB2312</vt:lpstr>
      <vt:lpstr>隶书</vt:lpstr>
      <vt:lpstr>宋体</vt:lpstr>
      <vt:lpstr>微软雅黑</vt:lpstr>
      <vt:lpstr>Arial</vt:lpstr>
      <vt:lpstr>Calibri</vt:lpstr>
      <vt:lpstr>Impact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学习目标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学习目标</dc:title>
  <dc:creator>Administrator</dc:creator>
  <cp:lastModifiedBy>会玲 郭</cp:lastModifiedBy>
  <cp:revision>147</cp:revision>
  <dcterms:created xsi:type="dcterms:W3CDTF">2020-03-18T08:50:34Z</dcterms:created>
  <dcterms:modified xsi:type="dcterms:W3CDTF">2020-03-30T09:44:01Z</dcterms:modified>
</cp:coreProperties>
</file>

<file path=docProps/thumbnail.jpeg>
</file>